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Lst>
  <p:notesMasterIdLst>
    <p:notesMasterId r:id="rId12"/>
  </p:notesMasterIdLst>
  <p:sldIdLst>
    <p:sldId id="276" r:id="rId3"/>
    <p:sldId id="286" r:id="rId4"/>
    <p:sldId id="256" r:id="rId5"/>
    <p:sldId id="287" r:id="rId6"/>
    <p:sldId id="279" r:id="rId7"/>
    <p:sldId id="288" r:id="rId8"/>
    <p:sldId id="291" r:id="rId9"/>
    <p:sldId id="294" r:id="rId10"/>
    <p:sldId id="293"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a Cordi" initials="LC" lastIdx="1" clrIdx="0">
    <p:extLst>
      <p:ext uri="{19B8F6BF-5375-455C-9EA6-DF929625EA0E}">
        <p15:presenceInfo xmlns:p15="http://schemas.microsoft.com/office/powerpoint/2012/main" userId="S-1-5-21-3718083837-3527758939-3111631578-191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8" autoAdjust="0"/>
    <p:restoredTop sz="93446" autoAdjust="0"/>
  </p:normalViewPr>
  <p:slideViewPr>
    <p:cSldViewPr snapToGrid="0">
      <p:cViewPr varScale="1">
        <p:scale>
          <a:sx n="90" d="100"/>
          <a:sy n="90" d="100"/>
        </p:scale>
        <p:origin x="87" y="333"/>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D6DED-D7F3-480D-9170-8D530BEA8A85}" type="datetimeFigureOut">
              <a:rPr lang="de-DE" smtClean="0"/>
              <a:t>11.07.2024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53ED14-D463-4036-AF1A-C691F1BBE438}" type="slidenum">
              <a:rPr lang="de-DE" smtClean="0"/>
              <a:t>‹#›</a:t>
            </a:fld>
            <a:endParaRPr lang="de-DE"/>
          </a:p>
        </p:txBody>
      </p:sp>
    </p:spTree>
    <p:extLst>
      <p:ext uri="{BB962C8B-B14F-4D97-AF65-F5344CB8AC3E}">
        <p14:creationId xmlns:p14="http://schemas.microsoft.com/office/powerpoint/2010/main" val="1818054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Leona Cordi: seit 2017 als </a:t>
            </a:r>
            <a:r>
              <a:rPr lang="de-DE" dirty="0" err="1"/>
              <a:t>WiMi</a:t>
            </a:r>
            <a:r>
              <a:rPr lang="de-DE" dirty="0"/>
              <a:t> bei der </a:t>
            </a:r>
            <a:r>
              <a:rPr lang="de-DE" b="1" dirty="0"/>
              <a:t>Stabsstelle Gleichstellung</a:t>
            </a:r>
            <a:r>
              <a:rPr lang="de-DE" dirty="0"/>
              <a:t>, aktuell schwerpunktmäßig v.a.</a:t>
            </a:r>
          </a:p>
          <a:p>
            <a:pPr marL="628650" lvl="1" indent="-171450">
              <a:buFontTx/>
              <a:buChar char="-"/>
            </a:pPr>
            <a:r>
              <a:rPr lang="de-DE" dirty="0"/>
              <a:t> </a:t>
            </a:r>
            <a:r>
              <a:rPr lang="de-DE" b="1" dirty="0"/>
              <a:t>Prävention und Intervention von SDG </a:t>
            </a:r>
            <a:r>
              <a:rPr lang="de-DE" dirty="0"/>
              <a:t>an der Hochschule; </a:t>
            </a:r>
          </a:p>
          <a:p>
            <a:pPr marL="628650" lvl="1" indent="-171450">
              <a:buFontTx/>
              <a:buChar char="-"/>
            </a:pPr>
            <a:r>
              <a:rPr lang="de-DE" dirty="0"/>
              <a:t>außerdem arbeite ich im </a:t>
            </a:r>
            <a:r>
              <a:rPr lang="de-DE" b="1" dirty="0"/>
              <a:t>Basiszertifikat Hochschuldidaktik im Kontext diversitätssensiblen Lehrens und Lernens </a:t>
            </a:r>
            <a:r>
              <a:rPr lang="de-DE" dirty="0"/>
              <a:t>mit und bringe dort auch Lehre aus</a:t>
            </a:r>
          </a:p>
          <a:p>
            <a:pPr marL="628650" lvl="1" indent="-171450">
              <a:buFontTx/>
              <a:buChar char="-"/>
            </a:pPr>
            <a:r>
              <a:rPr lang="de-DE" dirty="0"/>
              <a:t>und ein weiterer großer und aktuell ziemlich Raumgreifender Schwerpunkt ist das Thema der </a:t>
            </a:r>
            <a:r>
              <a:rPr lang="de-DE" b="1" dirty="0"/>
              <a:t>Diversitätsorientierten Hochschulentwicklung </a:t>
            </a:r>
            <a:r>
              <a:rPr lang="de-DE" dirty="0"/>
              <a:t>– in diesem thematischen Zusammenhang promoviere ich auch. </a:t>
            </a:r>
          </a:p>
          <a:p>
            <a:pPr marL="171450" indent="-171450">
              <a:buFontTx/>
              <a:buChar char="-"/>
            </a:pPr>
            <a:endParaRPr lang="de-DE" dirty="0"/>
          </a:p>
          <a:p>
            <a:pPr marL="171450" lvl="0" indent="-171450">
              <a:lnSpc>
                <a:spcPct val="107000"/>
              </a:lnSpc>
              <a:buFontTx/>
              <a:buChar char="-"/>
            </a:pPr>
            <a:r>
              <a:rPr lang="de-DE" sz="1200" dirty="0">
                <a:effectLst/>
                <a:latin typeface="Calibri" panose="020F0502020204030204" pitchFamily="34" charset="0"/>
                <a:ea typeface="Calibri" panose="020F0502020204030204" pitchFamily="34" charset="0"/>
                <a:cs typeface="Times New Roman" panose="02020603050405020304" pitchFamily="18" charset="0"/>
              </a:rPr>
              <a:t>Ziel heute, Ihnen/euch </a:t>
            </a:r>
            <a:r>
              <a:rPr lang="de-DE" sz="1200" b="1" dirty="0">
                <a:effectLst/>
                <a:latin typeface="Calibri" panose="020F0502020204030204" pitchFamily="34" charset="0"/>
                <a:ea typeface="Calibri" panose="020F0502020204030204" pitchFamily="34" charset="0"/>
                <a:cs typeface="Times New Roman" panose="02020603050405020304" pitchFamily="18" charset="0"/>
              </a:rPr>
              <a:t>Einblicke in unsere Beratungspraxis </a:t>
            </a:r>
            <a:r>
              <a:rPr lang="de-DE" sz="1200" dirty="0">
                <a:effectLst/>
                <a:latin typeface="Calibri" panose="020F0502020204030204" pitchFamily="34" charset="0"/>
                <a:ea typeface="Calibri" panose="020F0502020204030204" pitchFamily="34" charset="0"/>
                <a:cs typeface="Times New Roman" panose="02020603050405020304" pitchFamily="18" charset="0"/>
              </a:rPr>
              <a:t>geben und damit auch einen Überblick über </a:t>
            </a:r>
            <a:r>
              <a:rPr lang="de-DE" sz="1200" b="1" dirty="0">
                <a:effectLst/>
                <a:latin typeface="Calibri" panose="020F0502020204030204" pitchFamily="34" charset="0"/>
                <a:ea typeface="Calibri" panose="020F0502020204030204" pitchFamily="34" charset="0"/>
                <a:cs typeface="Times New Roman" panose="02020603050405020304" pitchFamily="18" charset="0"/>
              </a:rPr>
              <a:t>Barrieren, die wir in unserem Tätigkeitsbereich so wahrnehmen</a:t>
            </a:r>
            <a:r>
              <a:rPr lang="de-DE" sz="1200" dirty="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buFontTx/>
              <a:buNone/>
            </a:pPr>
            <a:endParaRPr lang="de-DE"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buFontTx/>
              <a:buChar char="-"/>
            </a:pPr>
            <a:r>
              <a:rPr lang="de-DE" sz="1200" dirty="0">
                <a:effectLst/>
                <a:latin typeface="Calibri" panose="020F0502020204030204" pitchFamily="34" charset="0"/>
                <a:ea typeface="Calibri" panose="020F0502020204030204" pitchFamily="34" charset="0"/>
                <a:cs typeface="Times New Roman" panose="02020603050405020304" pitchFamily="18" charset="0"/>
              </a:rPr>
              <a:t>Vorher möchte ich Ihnen aber einen </a:t>
            </a:r>
            <a:r>
              <a:rPr lang="de-DE" sz="1200" b="1" dirty="0">
                <a:effectLst/>
                <a:latin typeface="Calibri" panose="020F0502020204030204" pitchFamily="34" charset="0"/>
                <a:ea typeface="Calibri" panose="020F0502020204030204" pitchFamily="34" charset="0"/>
                <a:cs typeface="Times New Roman" panose="02020603050405020304" pitchFamily="18" charset="0"/>
              </a:rPr>
              <a:t>ganz kurzen und keineswegs vollständigen Überblick über Arbeit bzw. das Aufgabenspektrum der Stabsstelle geben</a:t>
            </a:r>
            <a:r>
              <a:rPr lang="de-DE" sz="1200" dirty="0">
                <a:effectLst/>
                <a:latin typeface="Calibri" panose="020F0502020204030204" pitchFamily="34" charset="0"/>
                <a:ea typeface="Calibri" panose="020F0502020204030204" pitchFamily="34" charset="0"/>
                <a:cs typeface="Times New Roman" panose="02020603050405020304" pitchFamily="18" charset="0"/>
              </a:rPr>
              <a:t> bevor meine Kollegin Anja Bechstein Ihnen in einem zweiten Schritt dann </a:t>
            </a:r>
            <a:r>
              <a:rPr lang="de-DE" sz="1200" b="1" dirty="0">
                <a:effectLst/>
                <a:latin typeface="Calibri" panose="020F0502020204030204" pitchFamily="34" charset="0"/>
                <a:ea typeface="Calibri" panose="020F0502020204030204" pitchFamily="34" charset="0"/>
                <a:cs typeface="Times New Roman" panose="02020603050405020304" pitchFamily="18" charset="0"/>
              </a:rPr>
              <a:t>konkrete Einblicke in ihre Beratungspraxis </a:t>
            </a:r>
            <a:r>
              <a:rPr lang="de-DE" sz="1200" dirty="0">
                <a:effectLst/>
                <a:latin typeface="Calibri" panose="020F0502020204030204" pitchFamily="34" charset="0"/>
                <a:ea typeface="Calibri" panose="020F0502020204030204" pitchFamily="34" charset="0"/>
                <a:cs typeface="Times New Roman" panose="02020603050405020304" pitchFamily="18" charset="0"/>
              </a:rPr>
              <a:t>gibt. Dazu entschieden, für die Veranstaltung den Schwerpunkt auf die Beratungspraxis und damit zusammen hängende Barrieren im Kontext </a:t>
            </a:r>
            <a:r>
              <a:rPr lang="de-DE" sz="1200" b="1" dirty="0">
                <a:effectLst/>
                <a:latin typeface="Calibri" panose="020F0502020204030204" pitchFamily="34" charset="0"/>
                <a:ea typeface="Calibri" panose="020F0502020204030204" pitchFamily="34" charset="0"/>
                <a:cs typeface="Times New Roman" panose="02020603050405020304" pitchFamily="18" charset="0"/>
              </a:rPr>
              <a:t>Studium mit Kind(</a:t>
            </a:r>
            <a:r>
              <a:rPr lang="de-DE" sz="1200" b="1" dirty="0" err="1">
                <a:effectLst/>
                <a:latin typeface="Calibri" panose="020F0502020204030204" pitchFamily="34" charset="0"/>
                <a:ea typeface="Calibri" panose="020F0502020204030204" pitchFamily="34" charset="0"/>
                <a:cs typeface="Times New Roman" panose="02020603050405020304" pitchFamily="18" charset="0"/>
              </a:rPr>
              <a:t>ern</a:t>
            </a:r>
            <a:r>
              <a:rPr lang="de-DE" sz="1200" b="1" dirty="0">
                <a:effectLst/>
                <a:latin typeface="Calibri" panose="020F0502020204030204" pitchFamily="34" charset="0"/>
                <a:ea typeface="Calibri" panose="020F0502020204030204" pitchFamily="34" charset="0"/>
                <a:cs typeface="Times New Roman" panose="02020603050405020304" pitchFamily="18" charset="0"/>
              </a:rPr>
              <a:t>)</a:t>
            </a:r>
            <a:r>
              <a:rPr lang="de-DE" sz="1200" dirty="0">
                <a:effectLst/>
                <a:latin typeface="Calibri" panose="020F0502020204030204" pitchFamily="34" charset="0"/>
                <a:ea typeface="Calibri" panose="020F0502020204030204" pitchFamily="34" charset="0"/>
                <a:cs typeface="Times New Roman" panose="02020603050405020304" pitchFamily="18" charset="0"/>
              </a:rPr>
              <a:t> zu geben. (auf Studierende mit Sorgeverantwortung: übertragbar? -&gt; Diskussion)</a:t>
            </a: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F753ED14-D463-4036-AF1A-C691F1BBE438}" type="slidenum">
              <a:rPr lang="de-DE" smtClean="0"/>
              <a:t>1</a:t>
            </a:fld>
            <a:endParaRPr lang="de-DE"/>
          </a:p>
        </p:txBody>
      </p:sp>
    </p:spTree>
    <p:extLst>
      <p:ext uri="{BB962C8B-B14F-4D97-AF65-F5344CB8AC3E}">
        <p14:creationId xmlns:p14="http://schemas.microsoft.com/office/powerpoint/2010/main" val="65233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lvl="0" indent="0">
              <a:lnSpc>
                <a:spcPct val="107000"/>
              </a:lnSpc>
              <a:buFont typeface="Calibri" panose="020F0502020204030204" pitchFamily="34" charset="0"/>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Calibri" panose="020F0502020204030204" pitchFamily="34" charset="0"/>
              <a:buChar char="-"/>
            </a:pPr>
            <a:r>
              <a:rPr lang="de-DE" sz="1800" dirty="0">
                <a:effectLst/>
                <a:latin typeface="Calibri" panose="020F0502020204030204" pitchFamily="34" charset="0"/>
                <a:ea typeface="Calibri" panose="020F0502020204030204" pitchFamily="34" charset="0"/>
                <a:cs typeface="Times New Roman" panose="02020603050405020304" pitchFamily="18" charset="0"/>
              </a:rPr>
              <a:t>Der lange Name der  Stabsstelle (offiziell: Stabsstelle Gleichstellung, akademische Personalentwicklung und Familienförderung) deutet schon darauf hin, dass unsere Aufgaben an der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Hochschule äußerst vielfältig</a:t>
            </a:r>
            <a:r>
              <a:rPr lang="de-DE" sz="1800" dirty="0">
                <a:effectLst/>
                <a:latin typeface="Calibri" panose="020F0502020204030204" pitchFamily="34" charset="0"/>
                <a:ea typeface="Calibri" panose="020F0502020204030204" pitchFamily="34" charset="0"/>
                <a:cs typeface="Times New Roman" panose="02020603050405020304" pitchFamily="18" charset="0"/>
              </a:rPr>
              <a:t> sind. Wir haben zentrale Aufgabenbereiche, Themen etc. versucht in dieser Wortwolke zu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verschlagworten</a:t>
            </a:r>
            <a:r>
              <a:rPr lang="de-DE"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Calibri" panose="020F0502020204030204" pitchFamily="34" charset="0"/>
              <a:buChar char="-"/>
            </a:pPr>
            <a:r>
              <a:rPr lang="de-DE" sz="1800" dirty="0">
                <a:effectLst/>
                <a:latin typeface="Calibri" panose="020F0502020204030204" pitchFamily="34" charset="0"/>
                <a:ea typeface="Calibri" panose="020F0502020204030204" pitchFamily="34" charset="0"/>
                <a:cs typeface="Times New Roman" panose="02020603050405020304" pitchFamily="18" charset="0"/>
              </a:rPr>
              <a:t>Etwas vereinfacht gesagt ist es unsere Aufgabe, aktiv die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Gleichstellung in den Bereichen Forschung, Lehre und Studium an der PH Freiburg zu fördern</a:t>
            </a:r>
            <a:r>
              <a:rPr lang="de-DE" sz="1800" dirty="0">
                <a:effectLst/>
                <a:latin typeface="Calibri" panose="020F0502020204030204" pitchFamily="34" charset="0"/>
                <a:ea typeface="Calibri" panose="020F0502020204030204" pitchFamily="34" charset="0"/>
                <a:cs typeface="Times New Roman" panose="02020603050405020304" pitchFamily="18" charset="0"/>
              </a:rPr>
              <a:t>. LHG (Grundlage unserer Arbeit) sieht vor, dass wir hierbei ausschließlich für den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wissenschaftlichen Dienst </a:t>
            </a:r>
            <a:r>
              <a:rPr lang="de-DE" sz="1800" dirty="0">
                <a:effectLst/>
                <a:latin typeface="Calibri" panose="020F0502020204030204" pitchFamily="34" charset="0"/>
                <a:ea typeface="Calibri" panose="020F0502020204030204" pitchFamily="34" charset="0"/>
                <a:cs typeface="Times New Roman" panose="02020603050405020304" pitchFamily="18" charset="0"/>
              </a:rPr>
              <a:t>zuständig sind, d.h. dass der ganze Verwaltungsbereich von uns nicht abgedeckt wird (Verweis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BfC</a:t>
            </a:r>
            <a:r>
              <a:rPr lang="de-DE"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Calibri" panose="020F0502020204030204" pitchFamily="34" charset="0"/>
              <a:buChar char="-"/>
            </a:pPr>
            <a:r>
              <a:rPr lang="de-DE" sz="1800" dirty="0">
                <a:effectLst/>
                <a:latin typeface="Calibri" panose="020F0502020204030204" pitchFamily="34" charset="0"/>
                <a:ea typeface="Calibri" panose="020F0502020204030204" pitchFamily="34" charset="0"/>
                <a:cs typeface="Times New Roman" panose="02020603050405020304" pitchFamily="18" charset="0"/>
              </a:rPr>
              <a:t>Um weiteren Missverständnissen vorzubeugen: Gleichstellung bezieht sich nach dem Landeshochschulgesetz, das für unsere Arbeit von zentraler Bedeutung ist, ausschließlich auf das Differenzmerkmal Geschlecht, d.h. andere Differenzkategorien finden hier in Bezug auf unsere Arbeit keine Erwähnung.  </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Noch konkreter  gesprochen haben wir die Aufgabe, die Hochschule dabei zu unterstützen, die Chancengleichheit von Frauen und Männern zu fördern und bestehende Nachteile zu beseitigen.</a:t>
            </a:r>
          </a:p>
          <a:p>
            <a:pPr marL="342900" lvl="0" indent="-342900">
              <a:lnSpc>
                <a:spcPct val="107000"/>
              </a:lnSpc>
              <a:buFont typeface="Calibri" panose="020F0502020204030204" pitchFamily="34" charset="0"/>
              <a:buChar char="-"/>
            </a:pPr>
            <a:r>
              <a:rPr lang="de-DE" sz="1800" dirty="0">
                <a:effectLst/>
                <a:latin typeface="Calibri" panose="020F0502020204030204" pitchFamily="34" charset="0"/>
                <a:ea typeface="Calibri" panose="020F0502020204030204" pitchFamily="34" charset="0"/>
                <a:cs typeface="Times New Roman" panose="02020603050405020304" pitchFamily="18" charset="0"/>
              </a:rPr>
              <a:t>Das ist mir an der Stelle nochmals ganz wichtig zu betonen: Laut Gesetz geht es um Chancengleichheit zwischen Frauen und Männern an der Hochschule, d.h. das Gesetz  verbleibt da komplett in einer zweigeschlechtlichen Logik. Wobei es damit der gesellschaftlichen Realität natürlich nicht gerecht wird. Wir sehen diese Diskrepanz, die auch in Form von Beratungsanliegen von Menschen, die sich in dieser Logik nicht wiederfinden, niederschlägt und versuchen da weiter zu denken. Dazu später nochmals mehr </a:t>
            </a:r>
            <a:r>
              <a:rPr lang="de-DE" sz="18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sp>
        <p:nvSpPr>
          <p:cNvPr id="4" name="Foliennummernplatzhalter 3"/>
          <p:cNvSpPr>
            <a:spLocks noGrp="1"/>
          </p:cNvSpPr>
          <p:nvPr>
            <p:ph type="sldNum" sz="quarter" idx="5"/>
          </p:nvPr>
        </p:nvSpPr>
        <p:spPr/>
        <p:txBody>
          <a:bodyPr/>
          <a:lstStyle/>
          <a:p>
            <a:fld id="{F753ED14-D463-4036-AF1A-C691F1BBE438}" type="slidenum">
              <a:rPr lang="de-DE" smtClean="0"/>
              <a:t>2</a:t>
            </a:fld>
            <a:endParaRPr lang="de-DE"/>
          </a:p>
        </p:txBody>
      </p:sp>
    </p:spTree>
    <p:extLst>
      <p:ext uri="{BB962C8B-B14F-4D97-AF65-F5344CB8AC3E}">
        <p14:creationId xmlns:p14="http://schemas.microsoft.com/office/powerpoint/2010/main" val="2598073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3</a:t>
            </a:fld>
            <a:endParaRPr lang="en-US"/>
          </a:p>
        </p:txBody>
      </p:sp>
    </p:spTree>
    <p:extLst>
      <p:ext uri="{BB962C8B-B14F-4D97-AF65-F5344CB8AC3E}">
        <p14:creationId xmlns:p14="http://schemas.microsoft.com/office/powerpoint/2010/main" val="3802988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4</a:t>
            </a:fld>
            <a:endParaRPr lang="en-US"/>
          </a:p>
        </p:txBody>
      </p:sp>
    </p:spTree>
    <p:extLst>
      <p:ext uri="{BB962C8B-B14F-4D97-AF65-F5344CB8AC3E}">
        <p14:creationId xmlns:p14="http://schemas.microsoft.com/office/powerpoint/2010/main" val="4136981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Wie Sie sehen bzw. wie dieser kleine Ausschnitt zeigt, gehen viele Beratungsanfragen und Barrieren weit über das hinaus, was der Gesetzgeber im Zusammenhang mit Gleichstellungsarbeit vorsieht. Uns ist es ganz wichtig, dass wir diese Personen, die sich an uns wenden, nicht im Regen stehen lassen. Zugleich verfügen wir in bestimmten Bereichen gar nicht über die Expertise, Ratsuchende adäquat zu beraten. Ich denke hier beispielsweise an die Beratungsanfrage der Studentin mit ADHS. </a:t>
            </a:r>
          </a:p>
          <a:p>
            <a:pPr marL="171450" indent="-171450">
              <a:buFontTx/>
              <a:buChar char="-"/>
            </a:pPr>
            <a:r>
              <a:rPr lang="de-DE" dirty="0"/>
              <a:t>Knackpunkt: Ganz oft haben wir von Studierenden auch die Rückmeldung bekommen, dass sie gar nicht wissen, an wen sie sich an der Hochschule mit ihrem Anliegen wenden können. Tatsächlich ist die Hochschule – mit einigen Einschränkungen – eigentlich ziemlich gut aufgestellt in Sachen Beratungsangebote, aber diese sind oftmals nicht so klar kommuniziert. Fehlende Transparenz über Angebote stellen aus meiner Wahrnehmung eine ganz wesentliche Hürde dar. </a:t>
            </a:r>
          </a:p>
          <a:p>
            <a:pPr marL="171450" indent="-171450">
              <a:buFontTx/>
              <a:buChar char="-"/>
            </a:pPr>
            <a:r>
              <a:rPr lang="de-DE" dirty="0"/>
              <a:t>Das war ein Grund, an der Hochschule ein Beratungsnetzwerk Antidiskriminierung &amp; Chancengleichheit aufzubauen: im </a:t>
            </a:r>
            <a:r>
              <a:rPr lang="de-DE" dirty="0" err="1"/>
              <a:t>SoSe</a:t>
            </a:r>
            <a:r>
              <a:rPr lang="de-DE" dirty="0"/>
              <a:t> Antidiskriminierung &amp; Chancengleichheit</a:t>
            </a:r>
          </a:p>
          <a:p>
            <a:pPr marL="171450" indent="-171450">
              <a:buFontTx/>
              <a:buChar char="-"/>
            </a:pPr>
            <a:r>
              <a:rPr lang="de-DE" dirty="0"/>
              <a:t>Dabei handelt es sich um einen Zusammenschluss aller gesetzlichen Beauftragten und Ansprechpersonen an der PH, die zum Thema Antidiskriminierung und Chancengleichheit beraten: Antidiskriminierung (Beratung in  Fällen von Rassismus und Antisemitismus), die Ansprechperson für Studierende mit Behinderungen und chronischen Krankheiten, die Schwerbehindertenvertretung (Pendant für Beschäftigte und Bewerbende), die Gleichstellungsbeauftragte, die Stabsstelle Gleichstellung, die Beauftragte für Chancengleichheit (Verwaltung), die Ansprechperson für Geflüchtete an der Hochschule wie auch die Ansprechpersonen in Fällen von sexueller Belästigung. </a:t>
            </a:r>
          </a:p>
          <a:p>
            <a:pPr marL="171450" indent="-171450">
              <a:buFontTx/>
              <a:buChar char="-"/>
            </a:pPr>
            <a:r>
              <a:rPr lang="de-DE" dirty="0"/>
              <a:t>All diese Stellen und Personen bieten eine unabhängige und vertrauliche Erstberatung im Zusammenhang mit Diskriminierung und Chancengleichheit an. </a:t>
            </a:r>
          </a:p>
          <a:p>
            <a:pPr marL="171450" indent="-171450">
              <a:buFontTx/>
              <a:buChar char="-"/>
            </a:pPr>
            <a:r>
              <a:rPr lang="de-DE" dirty="0"/>
              <a:t>Wir haben eine Webseite eingerichtet, wo Ratsuchende – so die Idee – auf einen Blick erkennen können, wer für Ihr Anliegen zuständig ist. Wenn sich Personen aber unsicher sind, an wen Sie sich wenden sollen oder sich in dieser Struktur mit ihrem Anliegen so nicht wiederfinden, unterstützen wir als Stabsstelle da gerne und dienen als eine Art Auffangbecken für all jene Beratungsanliegen. </a:t>
            </a:r>
          </a:p>
          <a:p>
            <a:pPr marL="171450" indent="-171450">
              <a:buFontTx/>
              <a:buChar char="-"/>
            </a:pPr>
            <a:r>
              <a:rPr lang="de-DE" dirty="0"/>
              <a:t>Tatsächlich sind all jene Beratungsanliegen, die sich der Logik entziehen, für uns tatsächlich enorm spannend da sie Leerstellen offenlegen und wir so bestehende Defizite besser identifizieren können. Das ist auch eine zentrale Idee des Netzwerkes: Dass die Erfahrungen der Akteur*innen auch in den Hochschulentwicklungsprozess zurück fließen können. </a:t>
            </a:r>
          </a:p>
          <a:p>
            <a:pPr marL="171450" indent="-171450">
              <a:buFontTx/>
              <a:buChar char="-"/>
            </a:pPr>
            <a:r>
              <a:rPr lang="de-DE" dirty="0"/>
              <a:t>Ein Beispiel, das uns Leerstellen gezeigt hat und wo es uns aus meiner Sicht gelungen ist, eine spezifische Barriere abzubauen, ist das Thema der Namensänderung (Kärtchen): So haben uns mehrfach </a:t>
            </a:r>
            <a:r>
              <a:rPr lang="de-DE" sz="1800" dirty="0">
                <a:effectLst/>
                <a:latin typeface="Calibri" panose="020F0502020204030204" pitchFamily="34" charset="0"/>
                <a:ea typeface="Times New Roman" panose="02020603050405020304" pitchFamily="18" charset="0"/>
              </a:rPr>
              <a:t>Anfragen von Seiten </a:t>
            </a:r>
            <a:r>
              <a:rPr lang="de-DE" sz="1800" dirty="0" err="1">
                <a:effectLst/>
                <a:latin typeface="Calibri" panose="020F0502020204030204" pitchFamily="34" charset="0"/>
                <a:ea typeface="Times New Roman" panose="02020603050405020304" pitchFamily="18" charset="0"/>
              </a:rPr>
              <a:t>inter</a:t>
            </a:r>
            <a:r>
              <a:rPr lang="de-DE" sz="1800" dirty="0">
                <a:effectLst/>
                <a:latin typeface="Calibri" panose="020F0502020204030204" pitchFamily="34" charset="0"/>
                <a:ea typeface="Times New Roman" panose="02020603050405020304" pitchFamily="18" charset="0"/>
              </a:rPr>
              <a:t>*-, trans*- und nicht-binärer Studierender erreicht, die ihren Namen- und Geschlechtseintrag im PH-System ändern lassen wollten. Dies betraf auch die Möglichkeit, Zeugnisse auf den selbstgewählten Namen ausstellen zu lassen. Das war bis dato nur Personen vorbehalten, die das amtliche (oftmals mehrjährige Verfahren) bereits abgeschlossen hatten. Gemeinsam mit der Hochschulleitung konnten wir hier – in Vorgriff auf das Selbstbestimmungsgesetz (das in kommenden Monaten in Kraft tritt) – erreichen, dass Studierende, den Name- und Geschlechtseintrag per Antrag ändern können.</a:t>
            </a:r>
          </a:p>
          <a:p>
            <a:pPr marL="171450" indent="-171450">
              <a:buFontTx/>
              <a:buChar char="-"/>
            </a:pPr>
            <a:r>
              <a:rPr lang="de-DE" sz="1800" dirty="0">
                <a:effectLst/>
                <a:latin typeface="Calibri" panose="020F0502020204030204" pitchFamily="34" charset="0"/>
                <a:ea typeface="Times New Roman" panose="02020603050405020304" pitchFamily="18" charset="0"/>
              </a:rPr>
              <a:t>Interessant aus meiner Sicht: In diesem Fall haben wir eine strukturelle Veränderung erreicht, die quasi über eine rein individuelle Lösung hinausgeht. Das ist natürlich nicht immer der Fall und auch nicht immer zielführend oder notwendig, aber in diesem Fall war es tatsächlich so, dass sich auch auf struktureller Ebene etwas gelöst hat indem man für diese Personengruppe diese Möglichkeit eingeführt hat. </a:t>
            </a:r>
          </a:p>
          <a:p>
            <a:pPr marL="171450" indent="-171450">
              <a:buFontTx/>
              <a:buChar char="-"/>
            </a:pPr>
            <a:endParaRPr lang="de-DE" sz="1800" dirty="0">
              <a:effectLst/>
              <a:latin typeface="Calibri" panose="020F0502020204030204" pitchFamily="34" charset="0"/>
              <a:ea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DE" sz="1800" dirty="0"/>
              <a:t>Nachdem ich Ihnen jetzt einen groben Überblick über Beratungsanliegen und zu </a:t>
            </a:r>
            <a:r>
              <a:rPr lang="de-DE" sz="1800"/>
              <a:t>Grunde liegende Barrieren </a:t>
            </a:r>
            <a:r>
              <a:rPr lang="de-DE" sz="1800" dirty="0"/>
              <a:t>gegeben habe, die wir mit dem Thema Barrieren in Studium und Arbeit in Verbindung bringen, übergebe ich jetzt an meine Kollegin Anja Bechstein, die uns Einblicke in ihre Beratungspraxis gewährt und damit in ganz konkrete Barrieren, mit denen studierende Eltern konfrontiert sind. </a:t>
            </a:r>
          </a:p>
          <a:p>
            <a:pPr marL="171450" indent="-171450">
              <a:buFontTx/>
              <a:buChar char="-"/>
            </a:pPr>
            <a:endParaRPr lang="de-DE" sz="1800" dirty="0">
              <a:effectLst/>
              <a:latin typeface="Calibri" panose="020F0502020204030204" pitchFamily="34" charset="0"/>
              <a:ea typeface="Times New Roman" panose="02020603050405020304" pitchFamily="18" charset="0"/>
            </a:endParaRP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F753ED14-D463-4036-AF1A-C691F1BBE438}" type="slidenum">
              <a:rPr lang="de-DE" smtClean="0"/>
              <a:t>5</a:t>
            </a:fld>
            <a:endParaRPr lang="de-DE"/>
          </a:p>
        </p:txBody>
      </p:sp>
    </p:spTree>
    <p:extLst>
      <p:ext uri="{BB962C8B-B14F-4D97-AF65-F5344CB8AC3E}">
        <p14:creationId xmlns:p14="http://schemas.microsoft.com/office/powerpoint/2010/main" val="3166574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Wie Sie sehen bzw. wie dieser kleine Ausschnitt zeigt, gehen viele Beratungsanfragen und Barrieren weit über das hinaus, was der Gesetzgeber im Zusammenhang mit Gleichstellungsarbeit vorsieht. Uns ist es ganz wichtig, dass wir diese Personen, die sich an uns wenden, nicht im Regen stehen lassen. Zugleich verfügen wir in bestimmten Bereichen gar nicht über die Expertise, Ratsuchende adäquat zu beraten. Ich denke hier beispielsweise an die Beratungsanfrage der Studentin mit ADHS. </a:t>
            </a:r>
          </a:p>
          <a:p>
            <a:pPr marL="171450" indent="-171450">
              <a:buFontTx/>
              <a:buChar char="-"/>
            </a:pPr>
            <a:r>
              <a:rPr lang="de-DE" dirty="0"/>
              <a:t>Knackpunkt: Ganz oft haben wir von Studierenden auch die Rückmeldung bekommen, dass sie gar nicht wissen, an wen sie sich an der Hochschule mit ihrem Anliegen wenden können. Tatsächlich ist die Hochschule – mit einigen Einschränkungen – eigentlich ziemlich gut aufgestellt in Sachen Beratungsangebote, aber diese sind oftmals nicht so klar kommuniziert. Fehlende Transparenz über Angebote stellen aus meiner Wahrnehmung eine ganz wesentliche Hürde dar. </a:t>
            </a:r>
          </a:p>
          <a:p>
            <a:pPr marL="171450" indent="-171450">
              <a:buFontTx/>
              <a:buChar char="-"/>
            </a:pPr>
            <a:r>
              <a:rPr lang="de-DE" dirty="0"/>
              <a:t>Das war ein Grund, an der Hochschule ein Beratungsnetzwerk Antidiskriminierung &amp; Chancengleichheit aufzubauen: im </a:t>
            </a:r>
            <a:r>
              <a:rPr lang="de-DE" dirty="0" err="1"/>
              <a:t>SoSe</a:t>
            </a:r>
            <a:r>
              <a:rPr lang="de-DE" dirty="0"/>
              <a:t> Antidiskriminierung &amp; Chancengleichheit</a:t>
            </a:r>
          </a:p>
          <a:p>
            <a:pPr marL="171450" indent="-171450">
              <a:buFontTx/>
              <a:buChar char="-"/>
            </a:pPr>
            <a:r>
              <a:rPr lang="de-DE" dirty="0"/>
              <a:t>Dabei handelt es sich um einen Zusammenschluss aller gesetzlichen Beauftragten und Ansprechpersonen an der PH, die zum Thema Antidiskriminierung und Chancengleichheit beraten: Antidiskriminierung (Beratung in  Fällen von Rassismus und Antisemitismus), die Ansprechperson für Studierende mit Behinderungen und chronischen Krankheiten, die Schwerbehindertenvertretung (Pendant für Beschäftigte und Bewerbende), die Gleichstellungsbeauftragte, die Stabsstelle Gleichstellung, die Beauftragte für Chancengleichheit (Verwaltung), die Ansprechperson für Geflüchtete an der Hochschule wie auch die Ansprechpersonen in Fällen von sexueller Belästigung. </a:t>
            </a:r>
          </a:p>
          <a:p>
            <a:pPr marL="171450" indent="-171450">
              <a:buFontTx/>
              <a:buChar char="-"/>
            </a:pPr>
            <a:r>
              <a:rPr lang="de-DE" dirty="0"/>
              <a:t>All diese Stellen und Personen bieten eine unabhängige und vertrauliche Erstberatung im Zusammenhang mit Diskriminierung und Chancengleichheit an. </a:t>
            </a:r>
          </a:p>
          <a:p>
            <a:pPr marL="171450" indent="-171450">
              <a:buFontTx/>
              <a:buChar char="-"/>
            </a:pPr>
            <a:r>
              <a:rPr lang="de-DE" dirty="0"/>
              <a:t>Wir haben eine Webseite eingerichtet, wo Ratsuchende – so die Idee – auf einen Blick erkennen können, wer für Ihr Anliegen zuständig ist. Wenn sich Personen aber unsicher sind, an wen Sie sich wenden sollen oder sich in dieser Struktur mit ihrem Anliegen so nicht wiederfinden, unterstützen wir als Stabsstelle da gerne und dienen als eine Art Auffangbecken für all jene Beratungsanliegen. </a:t>
            </a:r>
          </a:p>
          <a:p>
            <a:pPr marL="171450" indent="-171450">
              <a:buFontTx/>
              <a:buChar char="-"/>
            </a:pPr>
            <a:r>
              <a:rPr lang="de-DE" dirty="0"/>
              <a:t>Tatsächlich sind all jene Beratungsanliegen, die sich der Logik entziehen, für uns tatsächlich enorm spannend da sie Leerstellen offenlegen und wir so bestehende Defizite besser identifizieren können. Das ist auch eine zentrale Idee des Netzwerkes: Dass die Erfahrungen der Akteur*innen auch in den Hochschulentwicklungsprozess zurück fließen können. </a:t>
            </a:r>
          </a:p>
          <a:p>
            <a:pPr marL="171450" indent="-171450">
              <a:buFontTx/>
              <a:buChar char="-"/>
            </a:pPr>
            <a:r>
              <a:rPr lang="de-DE" dirty="0"/>
              <a:t>Ein Beispiel, das uns Leerstellen gezeigt hat und wo es uns aus meiner Sicht gelungen ist, eine spezifische Barriere abzubauen, ist das Thema der Namensänderung (Kärtchen): So haben uns mehrfach </a:t>
            </a:r>
            <a:r>
              <a:rPr lang="de-DE" sz="1800" dirty="0">
                <a:effectLst/>
                <a:latin typeface="Calibri" panose="020F0502020204030204" pitchFamily="34" charset="0"/>
                <a:ea typeface="Times New Roman" panose="02020603050405020304" pitchFamily="18" charset="0"/>
              </a:rPr>
              <a:t>Anfragen von Seiten </a:t>
            </a:r>
            <a:r>
              <a:rPr lang="de-DE" sz="1800" dirty="0" err="1">
                <a:effectLst/>
                <a:latin typeface="Calibri" panose="020F0502020204030204" pitchFamily="34" charset="0"/>
                <a:ea typeface="Times New Roman" panose="02020603050405020304" pitchFamily="18" charset="0"/>
              </a:rPr>
              <a:t>inter</a:t>
            </a:r>
            <a:r>
              <a:rPr lang="de-DE" sz="1800" dirty="0">
                <a:effectLst/>
                <a:latin typeface="Calibri" panose="020F0502020204030204" pitchFamily="34" charset="0"/>
                <a:ea typeface="Times New Roman" panose="02020603050405020304" pitchFamily="18" charset="0"/>
              </a:rPr>
              <a:t>*-, trans*- und nicht-binärer Studierender erreicht, die ihren Namen- und Geschlechtseintrag im PH-System ändern lassen wollten. Dies betraf auch die Möglichkeit, Zeugnisse auf den selbstgewählten Namen ausstellen zu lassen. Das war bis dato nur Personen vorbehalten, die das amtliche (oftmals mehrjährige Verfahren) bereits abgeschlossen hatten. Gemeinsam mit der Hochschulleitung konnten wir hier – in Vorgriff auf das Selbstbestimmungsgesetz (das in kommenden Monaten in Kraft tritt) – erreichen, dass Studierende, den Name- und Geschlechtseintrag per Antrag ändern können.</a:t>
            </a:r>
          </a:p>
          <a:p>
            <a:pPr marL="171450" indent="-171450">
              <a:buFontTx/>
              <a:buChar char="-"/>
            </a:pPr>
            <a:r>
              <a:rPr lang="de-DE" sz="1800" dirty="0">
                <a:effectLst/>
                <a:latin typeface="Calibri" panose="020F0502020204030204" pitchFamily="34" charset="0"/>
                <a:ea typeface="Times New Roman" panose="02020603050405020304" pitchFamily="18" charset="0"/>
              </a:rPr>
              <a:t>Interessant aus meiner Sicht: In diesem Fall haben wir eine strukturelle Veränderung erreicht, die quasi über eine rein individuelle Lösung hinausgeht. Das ist natürlich nicht immer der Fall und auch nicht immer zielführend oder notwendig, aber in diesem Fall war es tatsächlich so, dass sich auch auf struktureller Ebene etwas gelöst hat indem man für diese Personengruppe diese Möglichkeit eingeführt hat. </a:t>
            </a:r>
          </a:p>
          <a:p>
            <a:pPr marL="171450" indent="-171450">
              <a:buFontTx/>
              <a:buChar char="-"/>
            </a:pPr>
            <a:endParaRPr lang="de-DE" sz="1800" dirty="0">
              <a:effectLst/>
              <a:latin typeface="Calibri" panose="020F0502020204030204" pitchFamily="34" charset="0"/>
              <a:ea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DE" sz="1800" dirty="0"/>
              <a:t>Nachdem ich Ihnen jetzt einen groben Überblick über Beratungsanliegen und zu </a:t>
            </a:r>
            <a:r>
              <a:rPr lang="de-DE" sz="1800"/>
              <a:t>Grunde liegende Barrieren </a:t>
            </a:r>
            <a:r>
              <a:rPr lang="de-DE" sz="1800" dirty="0"/>
              <a:t>gegeben habe, die wir mit dem Thema Barrieren in Studium und Arbeit in Verbindung bringen, übergebe ich jetzt an meine Kollegin Anja Bechstein, die uns Einblicke in ihre Beratungspraxis gewährt und damit in ganz konkrete Barrieren, mit denen studierende Eltern konfrontiert sind. </a:t>
            </a:r>
          </a:p>
          <a:p>
            <a:pPr marL="171450" indent="-171450">
              <a:buFontTx/>
              <a:buChar char="-"/>
            </a:pPr>
            <a:endParaRPr lang="de-DE" sz="1800" dirty="0">
              <a:effectLst/>
              <a:latin typeface="Calibri" panose="020F0502020204030204" pitchFamily="34" charset="0"/>
              <a:ea typeface="Times New Roman" panose="02020603050405020304" pitchFamily="18" charset="0"/>
            </a:endParaRP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53ED14-D463-4036-AF1A-C691F1BBE438}"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392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7</a:t>
            </a:fld>
            <a:endParaRPr lang="en-US"/>
          </a:p>
        </p:txBody>
      </p:sp>
    </p:spTree>
    <p:extLst>
      <p:ext uri="{BB962C8B-B14F-4D97-AF65-F5344CB8AC3E}">
        <p14:creationId xmlns:p14="http://schemas.microsoft.com/office/powerpoint/2010/main" val="3911515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8</a:t>
            </a:fld>
            <a:endParaRPr lang="en-US"/>
          </a:p>
        </p:txBody>
      </p:sp>
    </p:spTree>
    <p:extLst>
      <p:ext uri="{BB962C8B-B14F-4D97-AF65-F5344CB8AC3E}">
        <p14:creationId xmlns:p14="http://schemas.microsoft.com/office/powerpoint/2010/main" val="4188137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fld id="{85CFE52F-C45F-4A10-957C-7719601427D7}" type="slidenum">
              <a:rPr lang="en-US" smtClean="0"/>
              <a:t>9</a:t>
            </a:fld>
            <a:endParaRPr lang="en-US"/>
          </a:p>
        </p:txBody>
      </p:sp>
    </p:spTree>
    <p:extLst>
      <p:ext uri="{BB962C8B-B14F-4D97-AF65-F5344CB8AC3E}">
        <p14:creationId xmlns:p14="http://schemas.microsoft.com/office/powerpoint/2010/main" val="581924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8474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271544" y="6376673"/>
            <a:ext cx="3735791" cy="115737"/>
          </a:xfrm>
        </p:spPr>
        <p:txBody>
          <a:bodyPr lIns="0" tIns="0" rIns="0" bIns="0"/>
          <a:lstStyle>
            <a:lvl1pPr>
              <a:defRPr sz="862" b="0" i="0">
                <a:solidFill>
                  <a:srgbClr val="7E7E7E"/>
                </a:solidFill>
                <a:latin typeface="Corbel"/>
                <a:cs typeface="Corbel"/>
              </a:defRPr>
            </a:lvl1pPr>
          </a:lstStyle>
          <a:p>
            <a:pPr marL="11527" algn="ctr">
              <a:lnSpc>
                <a:spcPts val="912"/>
              </a:lnSpc>
            </a:pPr>
            <a:r>
              <a:rPr lang="de-DE" dirty="0"/>
              <a:t>Gemeinsam Barrieren abbauen</a:t>
            </a:r>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90576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228104" y="6377940"/>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73032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AD09D65-1785-440F-B143-E5D9BB6993AD}"/>
              </a:ext>
            </a:extLst>
          </p:cNvPr>
          <p:cNvSpPr>
            <a:spLocks noGrp="1"/>
          </p:cNvSpPr>
          <p:nvPr>
            <p:ph type="dt" sz="half" idx="10"/>
          </p:nvPr>
        </p:nvSpPr>
        <p:spPr/>
        <p:txBody>
          <a:bodyPr/>
          <a:lstStyle/>
          <a:p>
            <a:fld id="{68877D77-6729-45E5-BD71-7A338AA5B0F7}" type="datetimeFigureOut">
              <a:rPr lang="en-US" smtClean="0"/>
              <a:t>7/11/2024</a:t>
            </a:fld>
            <a:endParaRPr lang="en-US"/>
          </a:p>
        </p:txBody>
      </p:sp>
      <p:sp>
        <p:nvSpPr>
          <p:cNvPr id="4" name="Espace réservé du numéro de diapositive 3">
            <a:extLst>
              <a:ext uri="{FF2B5EF4-FFF2-40B4-BE49-F238E27FC236}">
                <a16:creationId xmlns:a16="http://schemas.microsoft.com/office/drawing/2014/main" id="{0C3D0909-D891-4868-9B1D-4F7DB847454C}"/>
              </a:ext>
            </a:extLst>
          </p:cNvPr>
          <p:cNvSpPr>
            <a:spLocks noGrp="1"/>
          </p:cNvSpPr>
          <p:nvPr>
            <p:ph type="sldNum" sz="quarter" idx="12"/>
          </p:nvPr>
        </p:nvSpPr>
        <p:spPr/>
        <p:txBody>
          <a:bodyPr/>
          <a:lstStyle/>
          <a:p>
            <a:fld id="{D53A02D4-7680-405C-8D15-55132C7CDD9B}" type="slidenum">
              <a:rPr lang="en-US" smtClean="0"/>
              <a:t>‹#›</a:t>
            </a:fld>
            <a:endParaRPr lang="en-US"/>
          </a:p>
        </p:txBody>
      </p:sp>
      <p:sp>
        <p:nvSpPr>
          <p:cNvPr id="5" name="Holder 2">
            <a:extLst>
              <a:ext uri="{FF2B5EF4-FFF2-40B4-BE49-F238E27FC236}">
                <a16:creationId xmlns:a16="http://schemas.microsoft.com/office/drawing/2014/main" id="{56F15BAD-7D5A-1B82-0605-6D742FB69A07}"/>
              </a:ext>
            </a:extLst>
          </p:cNvPr>
          <p:cNvSpPr txBox="1">
            <a:spLocks/>
          </p:cNvSpPr>
          <p:nvPr userDrawn="1"/>
        </p:nvSpPr>
        <p:spPr>
          <a:xfrm>
            <a:off x="4228104" y="6377940"/>
            <a:ext cx="3735791" cy="115737"/>
          </a:xfrm>
          <a:prstGeom prst="rect">
            <a:avLst/>
          </a:prstGeom>
        </p:spPr>
        <p:txBody>
          <a:bodyPr wrap="square" lIns="0" tIns="0" rIns="0" bIns="0">
            <a:spAutoFit/>
          </a:bodyPr>
          <a:lstStyle>
            <a:defPPr>
              <a:defRPr lang="de-DE"/>
            </a:defPPr>
            <a:lvl1pPr marL="0" algn="ctr" defTabSz="914400" rtl="0" eaLnBrk="1" latinLnBrk="0" hangingPunct="1">
              <a:defRPr sz="862" b="0" i="0" kern="1200">
                <a:solidFill>
                  <a:srgbClr val="7E7E7E"/>
                </a:solidFill>
                <a:latin typeface="Corbel"/>
                <a:ea typeface="+mn-ea"/>
                <a:cs typeface="Corbe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527">
              <a:lnSpc>
                <a:spcPts val="912"/>
              </a:lnSpc>
            </a:pPr>
            <a:r>
              <a:rPr lang="de-DE"/>
              <a:t>Gemeinsam Barrieren abbauen</a:t>
            </a:r>
            <a:endParaRPr lang="de-DE" dirty="0"/>
          </a:p>
        </p:txBody>
      </p:sp>
    </p:spTree>
    <p:custDataLst>
      <p:tags r:id="rId1"/>
    </p:custDataLst>
    <p:extLst>
      <p:ext uri="{BB962C8B-B14F-4D97-AF65-F5344CB8AC3E}">
        <p14:creationId xmlns:p14="http://schemas.microsoft.com/office/powerpoint/2010/main" val="2956429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a:xfrm>
            <a:off x="8778240" y="6195253"/>
            <a:ext cx="3080859" cy="276999"/>
          </a:xfrm>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7" name="Holder 2">
            <a:extLst>
              <a:ext uri="{FF2B5EF4-FFF2-40B4-BE49-F238E27FC236}">
                <a16:creationId xmlns:a16="http://schemas.microsoft.com/office/drawing/2014/main" id="{6B400698-93EA-1743-3756-76D0AD2DEF88}"/>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233726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sz="half" idx="2"/>
          </p:nvPr>
        </p:nvSpPr>
        <p:spPr>
          <a:xfrm>
            <a:off x="609601"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6" name="Holder 6"/>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8" name="Holder 2">
            <a:extLst>
              <a:ext uri="{FF2B5EF4-FFF2-40B4-BE49-F238E27FC236}">
                <a16:creationId xmlns:a16="http://schemas.microsoft.com/office/drawing/2014/main" id="{B7925DEE-3CA8-3001-1FF3-1953AE04E0BD}"/>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2451097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4" name="Holder 4"/>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6" name="Holder 2">
            <a:extLst>
              <a:ext uri="{FF2B5EF4-FFF2-40B4-BE49-F238E27FC236}">
                <a16:creationId xmlns:a16="http://schemas.microsoft.com/office/drawing/2014/main" id="{2B11D80A-8141-2B0F-C5C2-F990A41B2C16}"/>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379028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228104" y="6377940"/>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18041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8474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271544" y="6376673"/>
            <a:ext cx="3735791" cy="115737"/>
          </a:xfrm>
        </p:spPr>
        <p:txBody>
          <a:bodyPr lIns="0" tIns="0" rIns="0" bIns="0"/>
          <a:lstStyle>
            <a:lvl1pPr>
              <a:defRPr sz="862" b="0" i="0">
                <a:solidFill>
                  <a:srgbClr val="7E7E7E"/>
                </a:solidFill>
                <a:latin typeface="Corbel"/>
                <a:cs typeface="Corbel"/>
              </a:defRPr>
            </a:lvl1pPr>
          </a:lstStyle>
          <a:p>
            <a:pPr marL="11527" algn="ctr">
              <a:lnSpc>
                <a:spcPts val="912"/>
              </a:lnSpc>
            </a:pPr>
            <a:r>
              <a:rPr lang="de-DE" dirty="0"/>
              <a:t>Gemeinsam Barrieren abbauen</a:t>
            </a:r>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2781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5" name="Holder 5"/>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6" name="Holder 6"/>
          <p:cNvSpPr>
            <a:spLocks noGrp="1"/>
          </p:cNvSpPr>
          <p:nvPr>
            <p:ph type="sldNum" sz="quarter" idx="7"/>
          </p:nvPr>
        </p:nvSpPr>
        <p:spPr>
          <a:xfrm>
            <a:off x="8778240" y="6195253"/>
            <a:ext cx="3080859" cy="276999"/>
          </a:xfrm>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7" name="Holder 2">
            <a:extLst>
              <a:ext uri="{FF2B5EF4-FFF2-40B4-BE49-F238E27FC236}">
                <a16:creationId xmlns:a16="http://schemas.microsoft.com/office/drawing/2014/main" id="{6B400698-93EA-1743-3756-76D0AD2DEF88}"/>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3455677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3" name="Holder 3"/>
          <p:cNvSpPr>
            <a:spLocks noGrp="1"/>
          </p:cNvSpPr>
          <p:nvPr>
            <p:ph sz="half" idx="2"/>
          </p:nvPr>
        </p:nvSpPr>
        <p:spPr>
          <a:xfrm>
            <a:off x="609601"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6" name="Holder 6"/>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8" name="Holder 2">
            <a:extLst>
              <a:ext uri="{FF2B5EF4-FFF2-40B4-BE49-F238E27FC236}">
                <a16:creationId xmlns:a16="http://schemas.microsoft.com/office/drawing/2014/main" id="{B7925DEE-3CA8-3001-1FF3-1953AE04E0BD}"/>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4168693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32899" y="3016135"/>
            <a:ext cx="11526200" cy="439992"/>
          </a:xfrm>
        </p:spPr>
        <p:txBody>
          <a:bodyPr lIns="0" tIns="0" rIns="0" bIns="0"/>
          <a:lstStyle>
            <a:lvl1pPr>
              <a:defRPr sz="2859" b="0" i="0">
                <a:solidFill>
                  <a:schemeClr val="bg1"/>
                </a:solidFill>
                <a:latin typeface="Corbel"/>
                <a:cs typeface="Corbel"/>
              </a:defRPr>
            </a:lvl1pPr>
          </a:lstStyle>
          <a:p>
            <a:endParaRPr/>
          </a:p>
        </p:txBody>
      </p:sp>
      <p:sp>
        <p:nvSpPr>
          <p:cNvPr id="4" name="Holder 4"/>
          <p:cNvSpPr>
            <a:spLocks noGrp="1"/>
          </p:cNvSpPr>
          <p:nvPr>
            <p:ph type="dt" sz="half" idx="6"/>
          </p:nvPr>
        </p:nvSpPr>
        <p:spPr/>
        <p:txBody>
          <a:bodyPr lIns="0" tIns="0" rIns="0" bIns="0"/>
          <a:lstStyle>
            <a:lvl1pPr>
              <a:defRPr sz="862" b="0" i="0">
                <a:solidFill>
                  <a:srgbClr val="7E7E7E"/>
                </a:solidFill>
                <a:latin typeface="Corbel"/>
                <a:cs typeface="Corbel"/>
              </a:defRPr>
            </a:lvl1pPr>
          </a:lstStyle>
          <a:p>
            <a:pPr marL="11527">
              <a:lnSpc>
                <a:spcPts val="912"/>
              </a:lnSpc>
            </a:pPr>
            <a:r>
              <a:rPr lang="de-DE"/>
              <a:t>20/07/2018</a:t>
            </a:r>
            <a:endParaRPr lang="de-DE"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6" name="Holder 2">
            <a:extLst>
              <a:ext uri="{FF2B5EF4-FFF2-40B4-BE49-F238E27FC236}">
                <a16:creationId xmlns:a16="http://schemas.microsoft.com/office/drawing/2014/main" id="{2B11D80A-8141-2B0F-C5C2-F990A41B2C16}"/>
              </a:ext>
            </a:extLst>
          </p:cNvPr>
          <p:cNvSpPr>
            <a:spLocks noGrp="1"/>
          </p:cNvSpPr>
          <p:nvPr>
            <p:ph type="ftr" sz="quarter" idx="5"/>
          </p:nvPr>
        </p:nvSpPr>
        <p:spPr>
          <a:xfrm>
            <a:off x="4271544" y="6376673"/>
            <a:ext cx="3735791" cy="115737"/>
          </a:xfrm>
        </p:spPr>
        <p:txBody>
          <a:bodyPr lIns="0" tIns="0" rIns="0" bIns="0"/>
          <a:lstStyle>
            <a:lvl1pPr algn="ctr">
              <a:defRPr sz="862" b="0" i="0">
                <a:solidFill>
                  <a:srgbClr val="7E7E7E"/>
                </a:solidFill>
                <a:latin typeface="Corbel"/>
                <a:cs typeface="Corbel"/>
              </a:defRPr>
            </a:lvl1pPr>
          </a:lstStyle>
          <a:p>
            <a:pPr marL="11527">
              <a:lnSpc>
                <a:spcPts val="912"/>
              </a:lnSpc>
            </a:pPr>
            <a:r>
              <a:rPr lang="de-DE" dirty="0"/>
              <a:t>Gemeinsam Barrieren abbauen</a:t>
            </a:r>
          </a:p>
        </p:txBody>
      </p:sp>
    </p:spTree>
    <p:extLst>
      <p:ext uri="{BB962C8B-B14F-4D97-AF65-F5344CB8AC3E}">
        <p14:creationId xmlns:p14="http://schemas.microsoft.com/office/powerpoint/2010/main" val="148957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601" y="1304287"/>
            <a:ext cx="3444023" cy="4243892"/>
          </a:xfrm>
          <a:custGeom>
            <a:avLst/>
            <a:gdLst/>
            <a:ahLst/>
            <a:cxnLst/>
            <a:rect l="l" t="t" r="r" b="b"/>
            <a:pathLst>
              <a:path w="3020695" h="4676140">
                <a:moveTo>
                  <a:pt x="0" y="0"/>
                </a:moveTo>
                <a:lnTo>
                  <a:pt x="0" y="4675631"/>
                </a:lnTo>
                <a:lnTo>
                  <a:pt x="3020567" y="4675631"/>
                </a:lnTo>
                <a:lnTo>
                  <a:pt x="3020567" y="0"/>
                </a:lnTo>
                <a:lnTo>
                  <a:pt x="0" y="0"/>
                </a:lnTo>
                <a:close/>
              </a:path>
            </a:pathLst>
          </a:custGeom>
          <a:solidFill>
            <a:srgbClr val="3FB9D2"/>
          </a:solidFill>
        </p:spPr>
        <p:txBody>
          <a:bodyPr wrap="square" lIns="0" tIns="0" rIns="0" bIns="0" rtlCol="0"/>
          <a:lstStyle/>
          <a:p>
            <a:endParaRPr sz="1634"/>
          </a:p>
        </p:txBody>
      </p:sp>
      <p:sp>
        <p:nvSpPr>
          <p:cNvPr id="17" name="bk object 17"/>
          <p:cNvSpPr/>
          <p:nvPr/>
        </p:nvSpPr>
        <p:spPr>
          <a:xfrm>
            <a:off x="11810172" y="1298756"/>
            <a:ext cx="381826" cy="4253112"/>
          </a:xfrm>
          <a:prstGeom prst="rect">
            <a:avLst/>
          </a:prstGeom>
          <a:blipFill>
            <a:blip r:embed="rId7" cstate="print"/>
            <a:stretch>
              <a:fillRect/>
            </a:stretch>
          </a:blipFill>
        </p:spPr>
        <p:txBody>
          <a:bodyPr wrap="square" lIns="0" tIns="0" rIns="0" bIns="0" rtlCol="0"/>
          <a:lstStyle/>
          <a:p>
            <a:endParaRPr sz="1634"/>
          </a:p>
        </p:txBody>
      </p:sp>
      <p:sp>
        <p:nvSpPr>
          <p:cNvPr id="2" name="Holder 2"/>
          <p:cNvSpPr>
            <a:spLocks noGrp="1"/>
          </p:cNvSpPr>
          <p:nvPr>
            <p:ph type="title"/>
          </p:nvPr>
        </p:nvSpPr>
        <p:spPr>
          <a:xfrm>
            <a:off x="332899" y="3016135"/>
            <a:ext cx="11526200" cy="484748"/>
          </a:xfrm>
          <a:prstGeom prst="rect">
            <a:avLst/>
          </a:prstGeom>
        </p:spPr>
        <p:txBody>
          <a:bodyPr wrap="square" lIns="0" tIns="0" rIns="0" bIns="0">
            <a:spAutoFit/>
          </a:bodyPr>
          <a:lstStyle>
            <a:lvl1pPr>
              <a:defRPr sz="3150" b="0" i="0">
                <a:solidFill>
                  <a:schemeClr val="bg1"/>
                </a:solidFill>
                <a:latin typeface="Corbel"/>
                <a:cs typeface="Corbel"/>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226302" y="6554444"/>
            <a:ext cx="3739395" cy="251159"/>
          </a:xfrm>
          <a:prstGeom prst="rect">
            <a:avLst/>
          </a:prstGeom>
        </p:spPr>
        <p:txBody>
          <a:bodyPr wrap="square" lIns="0" tIns="0" rIns="0" bIns="0">
            <a:spAutoFit/>
          </a:bodyPr>
          <a:lstStyle>
            <a:lvl1pPr algn="ctr">
              <a:defRPr sz="1000" b="0" i="0">
                <a:solidFill>
                  <a:srgbClr val="7E7E7E"/>
                </a:solidFill>
                <a:latin typeface="Corbel"/>
                <a:cs typeface="Corbel"/>
              </a:defRPr>
            </a:lvl1pPr>
          </a:lstStyle>
          <a:p>
            <a:pPr marL="11527">
              <a:lnSpc>
                <a:spcPts val="912"/>
              </a:lnSpc>
            </a:pPr>
            <a:r>
              <a:rPr lang="de-DE" dirty="0"/>
              <a:t>Gemeinsam Barrieren abbauen</a:t>
            </a:r>
          </a:p>
          <a:p>
            <a:pPr marL="11527">
              <a:lnSpc>
                <a:spcPts val="912"/>
              </a:lnSpc>
            </a:pPr>
            <a:endParaRPr lang="de-DE" sz="1452" dirty="0"/>
          </a:p>
        </p:txBody>
      </p:sp>
      <p:sp>
        <p:nvSpPr>
          <p:cNvPr id="5" name="Holder 5"/>
          <p:cNvSpPr>
            <a:spLocks noGrp="1"/>
          </p:cNvSpPr>
          <p:nvPr>
            <p:ph type="dt" sz="half" idx="6"/>
          </p:nvPr>
        </p:nvSpPr>
        <p:spPr>
          <a:xfrm>
            <a:off x="343325" y="5848096"/>
            <a:ext cx="655211" cy="115737"/>
          </a:xfrm>
          <a:prstGeom prst="rect">
            <a:avLst/>
          </a:prstGeom>
        </p:spPr>
        <p:txBody>
          <a:bodyPr wrap="square" lIns="0" tIns="0" rIns="0" bIns="0">
            <a:spAutoFit/>
          </a:bodyPr>
          <a:lstStyle>
            <a:lvl1pPr>
              <a:defRPr sz="862" b="0" i="0">
                <a:solidFill>
                  <a:srgbClr val="7E7E7E"/>
                </a:solidFill>
                <a:latin typeface="Corbel"/>
                <a:cs typeface="Corbel"/>
              </a:defRPr>
            </a:lvl1pPr>
          </a:lstStyle>
          <a:p>
            <a:pPr marL="11527">
              <a:lnSpc>
                <a:spcPts val="912"/>
              </a:lnSpc>
            </a:pPr>
            <a:r>
              <a:rPr lang="de-DE" dirty="0"/>
              <a:t>03.07.2024</a:t>
            </a: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endParaRPr dirty="0"/>
          </a:p>
        </p:txBody>
      </p:sp>
      <p:pic>
        <p:nvPicPr>
          <p:cNvPr id="10" name="Grafik 1">
            <a:extLst>
              <a:ext uri="{FF2B5EF4-FFF2-40B4-BE49-F238E27FC236}">
                <a16:creationId xmlns:a16="http://schemas.microsoft.com/office/drawing/2014/main" id="{04ECC9BA-D388-462E-A3CC-ADACEFA112E9}"/>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9907435" y="6103621"/>
            <a:ext cx="1748812" cy="576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8166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rot="16200000">
            <a:off x="4129713" y="-3904037"/>
            <a:ext cx="815723" cy="9075149"/>
          </a:xfrm>
          <a:custGeom>
            <a:avLst/>
            <a:gdLst/>
            <a:ahLst/>
            <a:cxnLst/>
            <a:rect l="l" t="t" r="r" b="b"/>
            <a:pathLst>
              <a:path w="3020695" h="4676140">
                <a:moveTo>
                  <a:pt x="0" y="0"/>
                </a:moveTo>
                <a:lnTo>
                  <a:pt x="0" y="4675631"/>
                </a:lnTo>
                <a:lnTo>
                  <a:pt x="3020567" y="4675631"/>
                </a:lnTo>
                <a:lnTo>
                  <a:pt x="3020567" y="0"/>
                </a:lnTo>
                <a:lnTo>
                  <a:pt x="0" y="0"/>
                </a:lnTo>
                <a:close/>
              </a:path>
            </a:pathLst>
          </a:custGeom>
          <a:solidFill>
            <a:srgbClr val="3FB9D2"/>
          </a:solidFill>
        </p:spPr>
        <p:txBody>
          <a:bodyPr vert="vert" wrap="square" lIns="0" tIns="0" rIns="0" bIns="0" rtlCol="0" anchor="ctr"/>
          <a:lstStyle/>
          <a:p>
            <a:endParaRPr sz="1634" dirty="0"/>
          </a:p>
        </p:txBody>
      </p:sp>
      <p:sp>
        <p:nvSpPr>
          <p:cNvPr id="17" name="bk object 17"/>
          <p:cNvSpPr/>
          <p:nvPr/>
        </p:nvSpPr>
        <p:spPr>
          <a:xfrm>
            <a:off x="11810172" y="1298756"/>
            <a:ext cx="381826" cy="4253112"/>
          </a:xfrm>
          <a:prstGeom prst="rect">
            <a:avLst/>
          </a:prstGeom>
          <a:blipFill>
            <a:blip r:embed="rId8" cstate="print"/>
            <a:stretch>
              <a:fillRect/>
            </a:stretch>
          </a:blipFill>
        </p:spPr>
        <p:txBody>
          <a:bodyPr wrap="square" lIns="0" tIns="0" rIns="0" bIns="0" rtlCol="0"/>
          <a:lstStyle/>
          <a:p>
            <a:endParaRPr sz="1634"/>
          </a:p>
        </p:txBody>
      </p:sp>
      <p:sp>
        <p:nvSpPr>
          <p:cNvPr id="2" name="Holder 2"/>
          <p:cNvSpPr>
            <a:spLocks noGrp="1"/>
          </p:cNvSpPr>
          <p:nvPr>
            <p:ph type="title"/>
          </p:nvPr>
        </p:nvSpPr>
        <p:spPr>
          <a:xfrm>
            <a:off x="332899" y="3016135"/>
            <a:ext cx="11526200" cy="484748"/>
          </a:xfrm>
          <a:prstGeom prst="rect">
            <a:avLst/>
          </a:prstGeom>
        </p:spPr>
        <p:txBody>
          <a:bodyPr wrap="square" lIns="0" tIns="0" rIns="0" bIns="0">
            <a:spAutoFit/>
          </a:bodyPr>
          <a:lstStyle>
            <a:lvl1pPr>
              <a:defRPr sz="3150" b="0" i="0">
                <a:solidFill>
                  <a:schemeClr val="bg1"/>
                </a:solidFill>
                <a:latin typeface="Corbel"/>
                <a:cs typeface="Corbel"/>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226302" y="6554444"/>
            <a:ext cx="3739395" cy="251159"/>
          </a:xfrm>
          <a:prstGeom prst="rect">
            <a:avLst/>
          </a:prstGeom>
        </p:spPr>
        <p:txBody>
          <a:bodyPr wrap="square" lIns="0" tIns="0" rIns="0" bIns="0">
            <a:spAutoFit/>
          </a:bodyPr>
          <a:lstStyle>
            <a:lvl1pPr algn="ctr">
              <a:defRPr sz="1000" b="0" i="0">
                <a:solidFill>
                  <a:srgbClr val="7E7E7E"/>
                </a:solidFill>
                <a:latin typeface="Corbel"/>
                <a:cs typeface="Corbel"/>
              </a:defRPr>
            </a:lvl1pPr>
          </a:lstStyle>
          <a:p>
            <a:pPr marL="11527">
              <a:lnSpc>
                <a:spcPts val="912"/>
              </a:lnSpc>
            </a:pPr>
            <a:r>
              <a:rPr lang="de-DE" dirty="0"/>
              <a:t>Gemeinsam Barrieren abbauen</a:t>
            </a:r>
          </a:p>
          <a:p>
            <a:pPr marL="11527">
              <a:lnSpc>
                <a:spcPts val="912"/>
              </a:lnSpc>
            </a:pPr>
            <a:endParaRPr lang="de-DE" sz="1452" dirty="0"/>
          </a:p>
        </p:txBody>
      </p:sp>
      <p:sp>
        <p:nvSpPr>
          <p:cNvPr id="5" name="Holder 5"/>
          <p:cNvSpPr>
            <a:spLocks noGrp="1"/>
          </p:cNvSpPr>
          <p:nvPr>
            <p:ph type="dt" sz="half" idx="6"/>
          </p:nvPr>
        </p:nvSpPr>
        <p:spPr>
          <a:xfrm>
            <a:off x="343325" y="5848096"/>
            <a:ext cx="655211" cy="115737"/>
          </a:xfrm>
          <a:prstGeom prst="rect">
            <a:avLst/>
          </a:prstGeom>
        </p:spPr>
        <p:txBody>
          <a:bodyPr wrap="square" lIns="0" tIns="0" rIns="0" bIns="0">
            <a:spAutoFit/>
          </a:bodyPr>
          <a:lstStyle>
            <a:lvl1pPr>
              <a:defRPr sz="862" b="0" i="0">
                <a:solidFill>
                  <a:srgbClr val="7E7E7E"/>
                </a:solidFill>
                <a:latin typeface="Corbel"/>
                <a:cs typeface="Corbel"/>
              </a:defRPr>
            </a:lvl1pPr>
          </a:lstStyle>
          <a:p>
            <a:pPr marL="11527">
              <a:lnSpc>
                <a:spcPts val="912"/>
              </a:lnSpc>
            </a:pPr>
            <a:r>
              <a:rPr lang="de-DE" dirty="0"/>
              <a:t>03.07.2024</a:t>
            </a:r>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endParaRPr dirty="0"/>
          </a:p>
        </p:txBody>
      </p:sp>
      <p:pic>
        <p:nvPicPr>
          <p:cNvPr id="10" name="Grafik 1">
            <a:extLst>
              <a:ext uri="{FF2B5EF4-FFF2-40B4-BE49-F238E27FC236}">
                <a16:creationId xmlns:a16="http://schemas.microsoft.com/office/drawing/2014/main" id="{04ECC9BA-D388-462E-A3CC-ADACEFA112E9}"/>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9907435" y="6103621"/>
            <a:ext cx="1748812" cy="576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333993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hf sldNum="0" hdr="0" dt="0"/>
  <p:txStyles>
    <p:titleStyle>
      <a:lvl1pPr>
        <a:defRPr>
          <a:latin typeface="+mj-lt"/>
          <a:ea typeface="+mj-ea"/>
          <a:cs typeface="+mj-cs"/>
        </a:defRPr>
      </a:lvl1pPr>
    </p:titleStyle>
    <p:body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bodyStyle>
    <p:otherStyle>
      <a:lvl1pPr marL="0">
        <a:defRPr>
          <a:latin typeface="+mn-lt"/>
          <a:ea typeface="+mn-ea"/>
          <a:cs typeface="+mn-cs"/>
        </a:defRPr>
      </a:lvl1pPr>
      <a:lvl2pPr marL="414955">
        <a:defRPr>
          <a:latin typeface="+mn-lt"/>
          <a:ea typeface="+mn-ea"/>
          <a:cs typeface="+mn-cs"/>
        </a:defRPr>
      </a:lvl2pPr>
      <a:lvl3pPr marL="829909">
        <a:defRPr>
          <a:latin typeface="+mn-lt"/>
          <a:ea typeface="+mn-ea"/>
          <a:cs typeface="+mn-cs"/>
        </a:defRPr>
      </a:lvl3pPr>
      <a:lvl4pPr marL="1244864">
        <a:defRPr>
          <a:latin typeface="+mn-lt"/>
          <a:ea typeface="+mn-ea"/>
          <a:cs typeface="+mn-cs"/>
        </a:defRPr>
      </a:lvl4pPr>
      <a:lvl5pPr marL="1659819">
        <a:defRPr>
          <a:latin typeface="+mn-lt"/>
          <a:ea typeface="+mn-ea"/>
          <a:cs typeface="+mn-cs"/>
        </a:defRPr>
      </a:lvl5pPr>
      <a:lvl6pPr marL="2074774">
        <a:defRPr>
          <a:latin typeface="+mn-lt"/>
          <a:ea typeface="+mn-ea"/>
          <a:cs typeface="+mn-cs"/>
        </a:defRPr>
      </a:lvl6pPr>
      <a:lvl7pPr marL="2489728">
        <a:defRPr>
          <a:latin typeface="+mn-lt"/>
          <a:ea typeface="+mn-ea"/>
          <a:cs typeface="+mn-cs"/>
        </a:defRPr>
      </a:lvl7pPr>
      <a:lvl8pPr marL="2904683">
        <a:defRPr>
          <a:latin typeface="+mn-lt"/>
          <a:ea typeface="+mn-ea"/>
          <a:cs typeface="+mn-cs"/>
        </a:defRPr>
      </a:lvl8pPr>
      <a:lvl9pPr marL="331963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hyperlink" Target="https://www.ph-freiburg.de/hochschule/hochschulleitung-und-gremien/gleichstellung-akademische-personalentwicklung-und-familienfoerderung/beratung-und-interessensvertretungen.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12572" y="1213292"/>
            <a:ext cx="9624767" cy="4295671"/>
          </a:xfrm>
          <a:custGeom>
            <a:avLst/>
            <a:gdLst/>
            <a:ahLst/>
            <a:cxnLst/>
            <a:rect l="l" t="t" r="r" b="b"/>
            <a:pathLst>
              <a:path w="8018145" h="4677410">
                <a:moveTo>
                  <a:pt x="0" y="0"/>
                </a:moveTo>
                <a:lnTo>
                  <a:pt x="0" y="4677155"/>
                </a:lnTo>
                <a:lnTo>
                  <a:pt x="8017763" y="4677155"/>
                </a:lnTo>
                <a:lnTo>
                  <a:pt x="8017763" y="0"/>
                </a:lnTo>
                <a:lnTo>
                  <a:pt x="0" y="0"/>
                </a:lnTo>
                <a:close/>
              </a:path>
            </a:pathLst>
          </a:custGeom>
          <a:solidFill>
            <a:srgbClr val="3FB9D2"/>
          </a:solidFill>
        </p:spPr>
        <p:txBody>
          <a:bodyPr wrap="square" lIns="0" tIns="0" rIns="0" bIns="0" rtlCol="0"/>
          <a:lstStyle/>
          <a:p>
            <a:pPr defTabSz="829909">
              <a:defRPr/>
            </a:pPr>
            <a:endParaRPr sz="1634" dirty="0">
              <a:solidFill>
                <a:prstClr val="black"/>
              </a:solidFill>
              <a:latin typeface="Calibri"/>
            </a:endParaRPr>
          </a:p>
        </p:txBody>
      </p:sp>
      <p:sp>
        <p:nvSpPr>
          <p:cNvPr id="3" name="object 3">
            <a:extLst>
              <a:ext uri="{C183D7F6-B498-43B3-948B-1728B52AA6E4}">
                <adec:decorative xmlns:adec="http://schemas.microsoft.com/office/drawing/2017/decorative" val="1"/>
              </a:ext>
            </a:extLst>
          </p:cNvPr>
          <p:cNvSpPr/>
          <p:nvPr/>
        </p:nvSpPr>
        <p:spPr>
          <a:xfrm>
            <a:off x="9783358" y="1255851"/>
            <a:ext cx="2408641" cy="4253112"/>
          </a:xfrm>
          <a:prstGeom prst="rect">
            <a:avLst/>
          </a:prstGeom>
          <a:blipFill>
            <a:blip r:embed="rId3" cstate="print"/>
            <a:stretch>
              <a:fillRect/>
            </a:stretch>
          </a:blipFill>
        </p:spPr>
        <p:txBody>
          <a:bodyPr wrap="square" lIns="0" tIns="0" rIns="0" bIns="0" rtlCol="0"/>
          <a:lstStyle/>
          <a:p>
            <a:pPr defTabSz="829909">
              <a:defRPr/>
            </a:pPr>
            <a:endParaRPr sz="1634" dirty="0">
              <a:solidFill>
                <a:prstClr val="black"/>
              </a:solidFill>
              <a:latin typeface="Calibri"/>
            </a:endParaRPr>
          </a:p>
        </p:txBody>
      </p:sp>
      <p:sp>
        <p:nvSpPr>
          <p:cNvPr id="6" name="Titel 5">
            <a:extLst>
              <a:ext uri="{FF2B5EF4-FFF2-40B4-BE49-F238E27FC236}">
                <a16:creationId xmlns:a16="http://schemas.microsoft.com/office/drawing/2014/main" id="{319F9AE0-E383-4754-8F37-2B9C57C99229}"/>
              </a:ext>
            </a:extLst>
          </p:cNvPr>
          <p:cNvSpPr>
            <a:spLocks noGrp="1"/>
          </p:cNvSpPr>
          <p:nvPr>
            <p:ph type="title"/>
          </p:nvPr>
        </p:nvSpPr>
        <p:spPr>
          <a:xfrm>
            <a:off x="-1" y="1255851"/>
            <a:ext cx="9612196" cy="4871975"/>
          </a:xfrm>
        </p:spPr>
        <p:txBody>
          <a:bodyPr lIns="180000" rIns="180000"/>
          <a:lstStyle/>
          <a:p>
            <a:r>
              <a:rPr lang="de-DE" sz="3200" b="1" dirty="0">
                <a:latin typeface="Corbel" panose="020B0503020204020204" pitchFamily="34" charset="0"/>
              </a:rPr>
              <a:t>Barrieren in Studium und Arbeit – Ein Erfahrungsbericht aus der Beratungspraxis der Stabsstelle Gleichstellung, akademische Personalentwicklung und Familienförderung</a:t>
            </a:r>
            <a:br>
              <a:rPr lang="de-DE" sz="3200" dirty="0">
                <a:latin typeface="Corbel" panose="020B0503020204020204" pitchFamily="34" charset="0"/>
              </a:rPr>
            </a:br>
            <a:br>
              <a:rPr lang="de-DE" sz="4800" spc="-59" dirty="0">
                <a:solidFill>
                  <a:srgbClr val="FFFFFF"/>
                </a:solidFill>
                <a:latin typeface="Corbel"/>
                <a:cs typeface="Corbel"/>
              </a:rPr>
            </a:br>
            <a:r>
              <a:rPr lang="de-DE" sz="2800" spc="-59" dirty="0">
                <a:solidFill>
                  <a:srgbClr val="FFFFFF"/>
                </a:solidFill>
                <a:latin typeface="Corbel"/>
                <a:cs typeface="Corbel"/>
              </a:rPr>
              <a:t>03.07.2024</a:t>
            </a:r>
            <a:br>
              <a:rPr lang="de-DE" sz="2800" spc="-59" dirty="0">
                <a:solidFill>
                  <a:srgbClr val="FFFFFF"/>
                </a:solidFill>
                <a:latin typeface="Corbel"/>
                <a:cs typeface="Corbel"/>
              </a:rPr>
            </a:br>
            <a:br>
              <a:rPr lang="de-DE" sz="2800" spc="-59" dirty="0">
                <a:solidFill>
                  <a:srgbClr val="FFFFFF"/>
                </a:solidFill>
                <a:latin typeface="Corbel"/>
                <a:cs typeface="Corbel"/>
              </a:rPr>
            </a:br>
            <a:r>
              <a:rPr lang="de-DE" sz="2800" spc="-59" dirty="0">
                <a:solidFill>
                  <a:srgbClr val="FFFFFF"/>
                </a:solidFill>
                <a:latin typeface="Corbel"/>
                <a:cs typeface="Corbel"/>
              </a:rPr>
              <a:t>Anja Bechstein &amp; Leona </a:t>
            </a:r>
            <a:r>
              <a:rPr lang="de-DE" sz="2800" spc="-59" dirty="0" err="1">
                <a:solidFill>
                  <a:srgbClr val="FFFFFF"/>
                </a:solidFill>
                <a:latin typeface="Corbel"/>
                <a:cs typeface="Corbel"/>
              </a:rPr>
              <a:t>Cordi</a:t>
            </a:r>
            <a:br>
              <a:rPr lang="de-DE" sz="5400" dirty="0">
                <a:solidFill>
                  <a:prstClr val="black"/>
                </a:solidFill>
                <a:latin typeface="Corbel"/>
                <a:cs typeface="Corbel"/>
              </a:rPr>
            </a:br>
            <a:br>
              <a:rPr lang="de-DE" sz="2800" spc="-59" dirty="0">
                <a:solidFill>
                  <a:srgbClr val="FFFFFF"/>
                </a:solidFill>
                <a:latin typeface="Corbel"/>
                <a:cs typeface="Corbel"/>
              </a:rPr>
            </a:br>
            <a:endParaRPr lang="de-DE" dirty="0"/>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pic>
        <p:nvPicPr>
          <p:cNvPr id="9" name="Grafik 1" descr="Logo der Stabsstelle Gleichstellung an der Pädagogischen Hochschule Freiburg.">
            <a:extLst>
              <a:ext uri="{FF2B5EF4-FFF2-40B4-BE49-F238E27FC236}">
                <a16:creationId xmlns:a16="http://schemas.microsoft.com/office/drawing/2014/main" id="{B034B10C-0DDB-4380-BC7C-AC822237844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64027" y="5909425"/>
            <a:ext cx="1472116" cy="609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D2BC6B-4DD4-8F59-D4C8-E0A1EE4BD73F}"/>
              </a:ext>
            </a:extLst>
          </p:cNvPr>
          <p:cNvSpPr>
            <a:spLocks noGrp="1"/>
          </p:cNvSpPr>
          <p:nvPr>
            <p:ph type="title"/>
          </p:nvPr>
        </p:nvSpPr>
        <p:spPr>
          <a:xfrm>
            <a:off x="0" y="2535810"/>
            <a:ext cx="3450209" cy="1828799"/>
          </a:xfrm>
        </p:spPr>
        <p:txBody>
          <a:bodyPr lIns="360000"/>
          <a:lstStyle/>
          <a:p>
            <a:r>
              <a:rPr lang="de-DE" dirty="0"/>
              <a:t>Was macht eigentlich die Stabsstelle Gleichstellung?</a:t>
            </a:r>
          </a:p>
        </p:txBody>
      </p:sp>
      <p:pic>
        <p:nvPicPr>
          <p:cNvPr id="5" name="Picture 17" descr="Schlagwortwolke mit Begriffen aus dem Handlungsfeld der Stabsstelle Gleichstellung an der PH Freiburg. Am größten ist Gleichstellung, danach kommen Vielfalt, Diversität, Antidiskriminierung und Gender. Kleinere Begriffe sind Frauenförderung, Chancengleichheit, inklusiv, familienfreundlich, Qualifizierung.">
            <a:extLst>
              <a:ext uri="{FF2B5EF4-FFF2-40B4-BE49-F238E27FC236}">
                <a16:creationId xmlns:a16="http://schemas.microsoft.com/office/drawing/2014/main" id="{80FFC31E-9A3B-7CB7-6809-FEB5D9E638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607" t="12836" r="11394" b="12549"/>
          <a:stretch>
            <a:fillRect/>
          </a:stretch>
        </p:blipFill>
        <p:spPr bwMode="auto">
          <a:xfrm>
            <a:off x="4368799" y="559220"/>
            <a:ext cx="6506723" cy="4988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bject 8">
            <a:extLst>
              <a:ext uri="{FF2B5EF4-FFF2-40B4-BE49-F238E27FC236}">
                <a16:creationId xmlns:a16="http://schemas.microsoft.com/office/drawing/2014/main" id="{DC0D2A6A-1467-1B07-C09C-70BB4EA82027}"/>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extLst>
      <p:ext uri="{BB962C8B-B14F-4D97-AF65-F5344CB8AC3E}">
        <p14:creationId xmlns:p14="http://schemas.microsoft.com/office/powerpoint/2010/main" val="2686827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
            <a:extLst>
              <a:ext uri="{FF2B5EF4-FFF2-40B4-BE49-F238E27FC236}">
                <a16:creationId xmlns:a16="http://schemas.microsoft.com/office/drawing/2014/main" id="{5C46BBDA-404A-CDDC-F8E9-E5D40D218419}"/>
              </a:ext>
            </a:extLst>
          </p:cNvPr>
          <p:cNvSpPr txBox="1">
            <a:spLocks noGrp="1"/>
          </p:cNvSpPr>
          <p:nvPr>
            <p:ph type="title"/>
          </p:nvPr>
        </p:nvSpPr>
        <p:spPr>
          <a:xfrm>
            <a:off x="0" y="233363"/>
            <a:ext cx="9080500" cy="932435"/>
          </a:xfrm>
          <a:prstGeom prst="rect">
            <a:avLst/>
          </a:prstGeom>
        </p:spPr>
        <p:txBody>
          <a:bodyPr lIns="180000" rIns="180000"/>
          <a:lstStyle>
            <a:lvl1pPr>
              <a:defRPr>
                <a:latin typeface="+mj-lt"/>
                <a:ea typeface="+mj-ea"/>
                <a:cs typeface="+mj-cs"/>
              </a:defRPr>
            </a:lvl1pPr>
          </a:lstStyle>
          <a:p>
            <a:r>
              <a:rPr lang="de-DE" sz="3200" b="1" kern="0" dirty="0">
                <a:solidFill>
                  <a:schemeClr val="bg1"/>
                </a:solidFill>
                <a:latin typeface="Corbel" panose="020B0503020204020204" pitchFamily="34" charset="0"/>
              </a:rPr>
              <a:t>Beratungslandkarte 1</a:t>
            </a:r>
            <a:br>
              <a:rPr lang="de-DE" sz="3200" b="1" kern="0" dirty="0">
                <a:solidFill>
                  <a:schemeClr val="bg1"/>
                </a:solidFill>
                <a:latin typeface="Corbel" panose="020B0503020204020204" pitchFamily="34" charset="0"/>
              </a:rPr>
            </a:br>
            <a:endParaRPr lang="de-DE" kern="0" dirty="0">
              <a:solidFill>
                <a:sysClr val="windowText" lastClr="000000"/>
              </a:solidFill>
            </a:endParaRPr>
          </a:p>
        </p:txBody>
      </p:sp>
      <p:sp>
        <p:nvSpPr>
          <p:cNvPr id="4" name="Rectangle : coins arrondis 3">
            <a:extLst>
              <a:ext uri="{FF2B5EF4-FFF2-40B4-BE49-F238E27FC236}">
                <a16:creationId xmlns:a16="http://schemas.microsoft.com/office/drawing/2014/main" id="{2FC335F1-B6C0-4012-BC07-9FAC902D321C}"/>
              </a:ext>
            </a:extLst>
          </p:cNvPr>
          <p:cNvSpPr/>
          <p:nvPr/>
        </p:nvSpPr>
        <p:spPr>
          <a:xfrm>
            <a:off x="120034" y="1299634"/>
            <a:ext cx="2229465" cy="4590354"/>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Sexualisierte Diskriminierung und Gewalt</a:t>
            </a:r>
          </a:p>
        </p:txBody>
      </p:sp>
      <p:sp>
        <p:nvSpPr>
          <p:cNvPr id="3" name="Rectangle : coins arrondis 3">
            <a:extLst>
              <a:ext uri="{FF2B5EF4-FFF2-40B4-BE49-F238E27FC236}">
                <a16:creationId xmlns:a16="http://schemas.microsoft.com/office/drawing/2014/main" id="{B81F20A2-31C0-780F-CFE3-620B942C1E48}"/>
              </a:ext>
            </a:extLst>
          </p:cNvPr>
          <p:cNvSpPr/>
          <p:nvPr/>
        </p:nvSpPr>
        <p:spPr>
          <a:xfrm>
            <a:off x="2494934" y="1299636"/>
            <a:ext cx="2229465" cy="4590355"/>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Gender</a:t>
            </a:r>
          </a:p>
        </p:txBody>
      </p:sp>
      <p:sp>
        <p:nvSpPr>
          <p:cNvPr id="5" name="Rectangle : coins arrondis 3">
            <a:extLst>
              <a:ext uri="{FF2B5EF4-FFF2-40B4-BE49-F238E27FC236}">
                <a16:creationId xmlns:a16="http://schemas.microsoft.com/office/drawing/2014/main" id="{679D4A10-6A01-73C0-F3DC-DB8FCB23D99D}"/>
              </a:ext>
            </a:extLst>
          </p:cNvPr>
          <p:cNvSpPr/>
          <p:nvPr/>
        </p:nvSpPr>
        <p:spPr>
          <a:xfrm>
            <a:off x="4831734" y="1299637"/>
            <a:ext cx="2229465" cy="4590354"/>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Rassismus</a:t>
            </a:r>
          </a:p>
        </p:txBody>
      </p:sp>
      <p:sp>
        <p:nvSpPr>
          <p:cNvPr id="6" name="Rectangle : coins arrondis 3">
            <a:extLst>
              <a:ext uri="{FF2B5EF4-FFF2-40B4-BE49-F238E27FC236}">
                <a16:creationId xmlns:a16="http://schemas.microsoft.com/office/drawing/2014/main" id="{932CD1E2-8B80-9CCD-DFC2-0D333D6F7FEA}"/>
              </a:ext>
            </a:extLst>
          </p:cNvPr>
          <p:cNvSpPr/>
          <p:nvPr/>
        </p:nvSpPr>
        <p:spPr>
          <a:xfrm>
            <a:off x="7168535" y="1299637"/>
            <a:ext cx="2229464" cy="4590354"/>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Studium mit Beeinträchtigung</a:t>
            </a:r>
          </a:p>
        </p:txBody>
      </p:sp>
      <p:sp>
        <p:nvSpPr>
          <p:cNvPr id="7" name="Rectangle : coins arrondis 3">
            <a:extLst>
              <a:ext uri="{FF2B5EF4-FFF2-40B4-BE49-F238E27FC236}">
                <a16:creationId xmlns:a16="http://schemas.microsoft.com/office/drawing/2014/main" id="{4BD8067A-FA25-8CBA-08C5-6E7765991AFB}"/>
              </a:ext>
            </a:extLst>
          </p:cNvPr>
          <p:cNvSpPr/>
          <p:nvPr/>
        </p:nvSpPr>
        <p:spPr>
          <a:xfrm>
            <a:off x="9505335" y="1299634"/>
            <a:ext cx="2229464" cy="4590356"/>
          </a:xfrm>
          <a:prstGeom prst="roundRect">
            <a:avLst>
              <a:gd name="adj" fmla="val 6555"/>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tx1"/>
                </a:solidFill>
                <a:latin typeface="+mj-lt"/>
                <a:ea typeface="Roboto" panose="02000000000000000000" pitchFamily="2" charset="0"/>
                <a:cs typeface="Roboto" panose="02000000000000000000" pitchFamily="2" charset="0"/>
              </a:rPr>
              <a:t>Fürsorge-verantwortung</a:t>
            </a:r>
          </a:p>
        </p:txBody>
      </p:sp>
      <p:sp>
        <p:nvSpPr>
          <p:cNvPr id="12" name="object 8">
            <a:extLst>
              <a:ext uri="{FF2B5EF4-FFF2-40B4-BE49-F238E27FC236}">
                <a16:creationId xmlns:a16="http://schemas.microsoft.com/office/drawing/2014/main" id="{59175A2E-5B15-1B1D-01A9-37D3ABC7A059}"/>
              </a:ext>
            </a:extLst>
          </p:cNvPr>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2269153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el 1">
            <a:extLst>
              <a:ext uri="{FF2B5EF4-FFF2-40B4-BE49-F238E27FC236}">
                <a16:creationId xmlns:a16="http://schemas.microsoft.com/office/drawing/2014/main" id="{DD3F9CC1-C451-10A3-9D46-B6ED79756D1B}"/>
              </a:ext>
            </a:extLst>
          </p:cNvPr>
          <p:cNvSpPr txBox="1">
            <a:spLocks noGrp="1"/>
          </p:cNvSpPr>
          <p:nvPr>
            <p:ph type="title"/>
          </p:nvPr>
        </p:nvSpPr>
        <p:spPr>
          <a:xfrm>
            <a:off x="0" y="233294"/>
            <a:ext cx="9056536" cy="932435"/>
          </a:xfrm>
          <a:prstGeom prst="rect">
            <a:avLst/>
          </a:prstGeom>
        </p:spPr>
        <p:txBody>
          <a:bodyPr lIns="180000" rIns="90000"/>
          <a:lstStyle>
            <a:lvl1pPr>
              <a:defRPr>
                <a:latin typeface="+mj-lt"/>
                <a:ea typeface="+mj-ea"/>
                <a:cs typeface="+mj-cs"/>
              </a:defRPr>
            </a:lvl1pPr>
          </a:lstStyle>
          <a:p>
            <a:r>
              <a:rPr lang="de-DE" sz="3200" b="1" kern="0" dirty="0">
                <a:solidFill>
                  <a:schemeClr val="bg1"/>
                </a:solidFill>
                <a:latin typeface="Corbel" panose="020B0503020204020204" pitchFamily="34" charset="0"/>
              </a:rPr>
              <a:t>Beratungslandkarte 2</a:t>
            </a:r>
            <a:br>
              <a:rPr lang="de-DE" sz="3200" b="1" kern="0" dirty="0">
                <a:solidFill>
                  <a:schemeClr val="bg1"/>
                </a:solidFill>
                <a:latin typeface="Corbel" panose="020B0503020204020204" pitchFamily="34" charset="0"/>
              </a:rPr>
            </a:br>
            <a:endParaRPr lang="de-DE" kern="0" dirty="0">
              <a:solidFill>
                <a:sysClr val="windowText" lastClr="000000"/>
              </a:solidFill>
            </a:endParaRP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617689"/>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Sexualisierte Diskriminierung und Gewalt:</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Belästigung</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Stalking</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Digitale Gewalt im Rahmen einer studentischen Umfrage</a:t>
            </a: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2"/>
            <a:ext cx="2055600" cy="460221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Gender:</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Änderung von Namen- und Geschlechts-eintrag</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Unisex-Toiletten</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sexistische Äußerungen von Anleiter im ISP</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PCB-Belastung in Seminar-räumen im Kontext von Schwanger-</a:t>
            </a:r>
            <a:r>
              <a:rPr lang="de-DE" sz="1700" dirty="0" err="1">
                <a:solidFill>
                  <a:schemeClr val="tx1"/>
                </a:solidFill>
                <a:ea typeface="Roboto" panose="02000000000000000000" pitchFamily="2" charset="0"/>
                <a:cs typeface="Roboto" panose="02000000000000000000" pitchFamily="2" charset="0"/>
              </a:rPr>
              <a:t>schaft</a:t>
            </a:r>
            <a:r>
              <a:rPr lang="de-DE" sz="1700" dirty="0">
                <a:solidFill>
                  <a:schemeClr val="tx1"/>
                </a:solidFill>
                <a:ea typeface="Roboto" panose="02000000000000000000" pitchFamily="2" charset="0"/>
                <a:cs typeface="Roboto" panose="02000000000000000000" pitchFamily="2" charset="0"/>
              </a:rPr>
              <a:t> &amp; Stillzeit</a:t>
            </a: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3974" y="1374639"/>
            <a:ext cx="2055600" cy="4601953"/>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Rassismus:</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Rassismus-erfahrungen </a:t>
            </a:r>
            <a:br>
              <a:rPr lang="de-DE" sz="1700" dirty="0">
                <a:solidFill>
                  <a:schemeClr val="tx1"/>
                </a:solidFill>
                <a:ea typeface="Roboto" panose="02000000000000000000" pitchFamily="2" charset="0"/>
                <a:cs typeface="Roboto" panose="02000000000000000000" pitchFamily="2" charset="0"/>
              </a:rPr>
            </a:br>
            <a:r>
              <a:rPr lang="de-DE" sz="1700" dirty="0">
                <a:solidFill>
                  <a:schemeClr val="tx1"/>
                </a:solidFill>
                <a:ea typeface="Roboto" panose="02000000000000000000" pitchFamily="2" charset="0"/>
                <a:cs typeface="Roboto" panose="02000000000000000000" pitchFamily="2" charset="0"/>
              </a:rPr>
              <a:t>im Rahmen </a:t>
            </a:r>
            <a:br>
              <a:rPr lang="de-DE" sz="1700" dirty="0">
                <a:solidFill>
                  <a:schemeClr val="tx1"/>
                </a:solidFill>
                <a:ea typeface="Roboto" panose="02000000000000000000" pitchFamily="2" charset="0"/>
                <a:cs typeface="Roboto" panose="02000000000000000000" pitchFamily="2" charset="0"/>
              </a:rPr>
            </a:br>
            <a:r>
              <a:rPr lang="de-DE" sz="1700" dirty="0">
                <a:solidFill>
                  <a:schemeClr val="tx1"/>
                </a:solidFill>
                <a:ea typeface="Roboto" panose="02000000000000000000" pitchFamily="2" charset="0"/>
                <a:cs typeface="Roboto" panose="02000000000000000000" pitchFamily="2" charset="0"/>
              </a:rPr>
              <a:t>des ISP</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Diskriminierung von Studentin mit Kopftuch</a:t>
            </a: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601952"/>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Studium mit Beeinträchtigung:</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Nachteils-</a:t>
            </a:r>
            <a:r>
              <a:rPr lang="de-DE" sz="1700" dirty="0" err="1">
                <a:solidFill>
                  <a:schemeClr val="tx1"/>
                </a:solidFill>
                <a:ea typeface="Roboto" panose="02000000000000000000" pitchFamily="2" charset="0"/>
                <a:cs typeface="Roboto" panose="02000000000000000000" pitchFamily="2" charset="0"/>
              </a:rPr>
              <a:t>ausgleich</a:t>
            </a:r>
            <a:r>
              <a:rPr lang="de-DE" sz="1700" dirty="0">
                <a:solidFill>
                  <a:schemeClr val="tx1"/>
                </a:solidFill>
                <a:ea typeface="Roboto" panose="02000000000000000000" pitchFamily="2" charset="0"/>
                <a:cs typeface="Roboto" panose="02000000000000000000" pitchFamily="2" charset="0"/>
              </a:rPr>
              <a:t> </a:t>
            </a:r>
            <a:br>
              <a:rPr lang="de-DE" sz="1700" dirty="0">
                <a:solidFill>
                  <a:schemeClr val="tx1"/>
                </a:solidFill>
                <a:ea typeface="Roboto" panose="02000000000000000000" pitchFamily="2" charset="0"/>
                <a:cs typeface="Roboto" panose="02000000000000000000" pitchFamily="2" charset="0"/>
              </a:rPr>
            </a:br>
            <a:r>
              <a:rPr lang="de-DE" sz="1700" dirty="0">
                <a:solidFill>
                  <a:schemeClr val="tx1"/>
                </a:solidFill>
                <a:ea typeface="Roboto" panose="02000000000000000000" pitchFamily="2" charset="0"/>
                <a:cs typeface="Roboto" panose="02000000000000000000" pitchFamily="2" charset="0"/>
              </a:rPr>
              <a:t>im Kontext von ADHS</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Sehbehinderung</a:t>
            </a: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601952"/>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1800" dirty="0">
                <a:solidFill>
                  <a:schemeClr val="tx1"/>
                </a:solidFill>
                <a:latin typeface="+mj-lt"/>
                <a:ea typeface="Roboto" panose="02000000000000000000" pitchFamily="2" charset="0"/>
                <a:cs typeface="Roboto" panose="02000000000000000000" pitchFamily="2" charset="0"/>
              </a:rPr>
              <a:t>Fürsorge-verantwortung:</a:t>
            </a:r>
          </a:p>
          <a:p>
            <a:endParaRPr lang="de-DE" sz="1700" dirty="0">
              <a:solidFill>
                <a:schemeClr val="tx1"/>
              </a:solidFill>
              <a:latin typeface="+mj-lt"/>
              <a:ea typeface="Roboto" panose="02000000000000000000" pitchFamily="2" charset="0"/>
              <a:cs typeface="Roboto" panose="02000000000000000000" pitchFamily="2" charset="0"/>
            </a:endParaRP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Pflege von Angehörigen</a:t>
            </a:r>
          </a:p>
          <a:p>
            <a:pPr marL="342900" indent="-342900">
              <a:buFont typeface="Wingdings" panose="05000000000000000000" pitchFamily="2" charset="2"/>
              <a:buChar char="§"/>
            </a:pPr>
            <a:r>
              <a:rPr lang="de-DE" sz="1700" dirty="0">
                <a:solidFill>
                  <a:schemeClr val="tx1"/>
                </a:solidFill>
                <a:ea typeface="Roboto" panose="02000000000000000000" pitchFamily="2" charset="0"/>
                <a:cs typeface="Roboto" panose="02000000000000000000" pitchFamily="2" charset="0"/>
              </a:rPr>
              <a:t>Nachteils-</a:t>
            </a:r>
            <a:r>
              <a:rPr lang="de-DE" sz="1700" dirty="0" err="1">
                <a:solidFill>
                  <a:schemeClr val="tx1"/>
                </a:solidFill>
                <a:ea typeface="Roboto" panose="02000000000000000000" pitchFamily="2" charset="0"/>
                <a:cs typeface="Roboto" panose="02000000000000000000" pitchFamily="2" charset="0"/>
              </a:rPr>
              <a:t>ausgleich</a:t>
            </a:r>
            <a:r>
              <a:rPr lang="de-DE" sz="1700" dirty="0">
                <a:solidFill>
                  <a:schemeClr val="tx1"/>
                </a:solidFill>
                <a:ea typeface="Roboto" panose="02000000000000000000" pitchFamily="2" charset="0"/>
                <a:cs typeface="Roboto" panose="02000000000000000000" pitchFamily="2" charset="0"/>
              </a:rPr>
              <a:t> für studierende Eltern</a:t>
            </a:r>
          </a:p>
          <a:p>
            <a:pPr marL="342900" indent="-342900">
              <a:buFont typeface="Wingdings" panose="05000000000000000000" pitchFamily="2" charset="2"/>
              <a:buChar char="§"/>
            </a:pPr>
            <a:endParaRPr lang="de-DE" sz="1700" dirty="0">
              <a:solidFill>
                <a:schemeClr val="accent5">
                  <a:lumMod val="40000"/>
                  <a:lumOff val="60000"/>
                </a:schemeClr>
              </a:solidFill>
              <a:latin typeface="+mj-lt"/>
              <a:ea typeface="Roboto" panose="02000000000000000000" pitchFamily="2" charset="0"/>
              <a:cs typeface="Roboto" panose="02000000000000000000" pitchFamily="2" charset="0"/>
            </a:endParaRP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52862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4D1DC93A-CAA1-4585-CABE-205E876E2F5F}"/>
              </a:ext>
            </a:extLst>
          </p:cNvPr>
          <p:cNvSpPr>
            <a:spLocks noGrp="1"/>
          </p:cNvSpPr>
          <p:nvPr>
            <p:ph type="title"/>
          </p:nvPr>
        </p:nvSpPr>
        <p:spPr>
          <a:xfrm>
            <a:off x="0" y="2567225"/>
            <a:ext cx="3429001" cy="2154436"/>
          </a:xfrm>
        </p:spPr>
        <p:txBody>
          <a:bodyPr lIns="180000" rIns="90000"/>
          <a:lstStyle/>
          <a:p>
            <a:pPr marL="0" marR="0" lvl="0" indent="0" defTabSz="914400" rtl="0" eaLnBrk="1" fontAlgn="auto" latinLnBrk="0" hangingPunct="1">
              <a:lnSpc>
                <a:spcPct val="100000"/>
              </a:lnSpc>
              <a:spcBef>
                <a:spcPts val="0"/>
              </a:spcBef>
              <a:spcAft>
                <a:spcPts val="0"/>
              </a:spcAft>
              <a:tabLst/>
              <a:defRPr/>
            </a:pPr>
            <a: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t>Beratungsnetzwerk </a:t>
            </a:r>
            <a:r>
              <a:rPr lang="de-DE" sz="2800" b="1" dirty="0">
                <a:solidFill>
                  <a:prstClr val="white"/>
                </a:solidFill>
                <a:latin typeface="Corbel" panose="020B0503020204020204" pitchFamily="34" charset="0"/>
              </a:rPr>
              <a:t>Antidiskriminierung &amp; </a:t>
            </a:r>
            <a:br>
              <a:rPr lang="de-DE" sz="2800" b="1" dirty="0">
                <a:solidFill>
                  <a:prstClr val="white"/>
                </a:solidFill>
                <a:latin typeface="Corbel" panose="020B0503020204020204" pitchFamily="34" charset="0"/>
              </a:rPr>
            </a:br>
            <a:r>
              <a:rPr lang="de-DE" sz="2800" b="1" dirty="0">
                <a:solidFill>
                  <a:prstClr val="white"/>
                </a:solidFill>
                <a:latin typeface="Corbel" panose="020B0503020204020204" pitchFamily="34" charset="0"/>
              </a:rPr>
              <a:t>Chancengleichheit</a:t>
            </a:r>
            <a:b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br>
            <a:endParaRPr lang="de-DE" sz="2800" dirty="0"/>
          </a:p>
        </p:txBody>
      </p:sp>
      <p:sp>
        <p:nvSpPr>
          <p:cNvPr id="9" name="Textplatzhalter 8">
            <a:extLst>
              <a:ext uri="{FF2B5EF4-FFF2-40B4-BE49-F238E27FC236}">
                <a16:creationId xmlns:a16="http://schemas.microsoft.com/office/drawing/2014/main" id="{C66C0AE7-E2F4-8BB7-9384-59EB7D9C55F1}"/>
              </a:ext>
            </a:extLst>
          </p:cNvPr>
          <p:cNvSpPr>
            <a:spLocks noGrp="1"/>
          </p:cNvSpPr>
          <p:nvPr>
            <p:ph type="body" idx="1"/>
          </p:nvPr>
        </p:nvSpPr>
        <p:spPr>
          <a:xfrm>
            <a:off x="3504414" y="1038126"/>
            <a:ext cx="8153400" cy="4431983"/>
          </a:xfrm>
        </p:spPr>
        <p:txBody>
          <a:bodyPr/>
          <a:lstStyle/>
          <a:p>
            <a:pPr algn="l"/>
            <a:endParaRPr lang="de-DE" sz="2000" b="1" dirty="0">
              <a:latin typeface="Corbel" panose="020B0503020204020204" pitchFamily="34" charset="0"/>
              <a:hlinkClick r:id="rId3"/>
            </a:endParaRPr>
          </a:p>
          <a:p>
            <a:pPr marL="285750" indent="-285750" algn="l">
              <a:buFont typeface="Arial" panose="020B0604020202020204" pitchFamily="34" charset="0"/>
              <a:buChar char="•"/>
            </a:pPr>
            <a:r>
              <a:rPr lang="de-DE" sz="2000" dirty="0"/>
              <a:t>Zusammenschluss aller (gesetzlichen) Beauftragten und Ansprechpersonen an der PH, die zum Thema Antidiskriminierung und Chancengleichheit beraten</a:t>
            </a:r>
          </a:p>
          <a:p>
            <a:pPr marL="285750" indent="-285750" algn="l">
              <a:buFont typeface="Arial" panose="020B0604020202020204" pitchFamily="34" charset="0"/>
              <a:buChar char="•"/>
            </a:pPr>
            <a:r>
              <a:rPr lang="de-DE" sz="2000" dirty="0"/>
              <a:t>Angebot einer unabhängigen, vertraulichen Erstberatung im Zusammenhang mit Diskriminierung und Chancengleichheit</a:t>
            </a:r>
          </a:p>
          <a:p>
            <a:pPr marL="285750" indent="-285750" algn="l">
              <a:buFont typeface="Arial" panose="020B0604020202020204" pitchFamily="34" charset="0"/>
              <a:buChar char="•"/>
            </a:pPr>
            <a:r>
              <a:rPr lang="de-DE" sz="2000" dirty="0"/>
              <a:t>Ziele: Vernetzung der Akteur*innen; Stärkung des Diskriminierungsschutzes an der Hochschule; Abbau von Zugangshürden; Identifikation von Defiziten; Professionalisierung des Beratungsangebots; Rückkopplung der Beratungserfahrungen in Hochschulentwicklungsprozess</a:t>
            </a:r>
          </a:p>
          <a:p>
            <a:pPr algn="l"/>
            <a:endParaRPr lang="de-DE" sz="1400" b="1" dirty="0">
              <a:latin typeface="Corbel" panose="020B0503020204020204" pitchFamily="34" charset="0"/>
              <a:hlinkClick r:id="rId3"/>
            </a:endParaRPr>
          </a:p>
          <a:p>
            <a:pPr algn="l"/>
            <a:r>
              <a:rPr lang="de-DE" sz="1400" b="1" dirty="0">
                <a:latin typeface="Corbel" panose="020B0503020204020204" pitchFamily="34" charset="0"/>
                <a:hlinkClick r:id="rId3"/>
              </a:rPr>
              <a:t>Link zur Informationsseite des Beratungsnetzwerks Antidiskriminierung und Chancengleichheit</a:t>
            </a:r>
            <a:endParaRPr lang="de-DE" sz="1400" b="1" dirty="0">
              <a:latin typeface="Corbel" panose="020B0503020204020204" pitchFamily="34" charset="0"/>
            </a:endParaRPr>
          </a:p>
          <a:p>
            <a:pPr algn="l"/>
            <a:endParaRPr lang="de-DE" sz="2000" b="1" dirty="0">
              <a:latin typeface="Corbel" panose="020B0503020204020204" pitchFamily="34" charset="0"/>
            </a:endParaRPr>
          </a:p>
          <a:p>
            <a:pPr algn="l"/>
            <a:endParaRPr lang="de-DE" sz="2000" dirty="0">
              <a:latin typeface="Corbel" panose="020B0503020204020204" pitchFamily="34" charset="0"/>
            </a:endParaRPr>
          </a:p>
          <a:p>
            <a:pPr algn="l"/>
            <a:endParaRPr lang="de-DE" sz="2000" dirty="0"/>
          </a:p>
        </p:txBody>
      </p:sp>
      <p:pic>
        <p:nvPicPr>
          <p:cNvPr id="7" name="Grafik 6" descr="QR-Code mit Link zur Informationsseite des Beratungsnetzwerks Antidiskriminierung und Chancengleichheit">
            <a:extLst>
              <a:ext uri="{FF2B5EF4-FFF2-40B4-BE49-F238E27FC236}">
                <a16:creationId xmlns:a16="http://schemas.microsoft.com/office/drawing/2014/main" id="{807D88BB-CD09-5105-ACBA-B483D537CD1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1199" y="4790372"/>
            <a:ext cx="738449" cy="738449"/>
          </a:xfrm>
          <a:prstGeom prst="rect">
            <a:avLst/>
          </a:prstGeom>
        </p:spPr>
      </p:pic>
      <p:sp>
        <p:nvSpPr>
          <p:cNvPr id="2" name="object 8">
            <a:extLst>
              <a:ext uri="{FF2B5EF4-FFF2-40B4-BE49-F238E27FC236}">
                <a16:creationId xmlns:a16="http://schemas.microsoft.com/office/drawing/2014/main" id="{F80EA713-884D-14C2-D8AD-1256B4C47ACB}"/>
              </a:ext>
            </a:extLst>
          </p:cNvPr>
          <p:cNvSpPr txBox="1">
            <a:spLocks noGrp="1"/>
          </p:cNvSpPr>
          <p:nvPr>
            <p:ph type="ftr" sz="quarter" idx="5"/>
          </p:nvPr>
        </p:nvSpPr>
        <p:spPr>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extLst>
      <p:ext uri="{BB962C8B-B14F-4D97-AF65-F5344CB8AC3E}">
        <p14:creationId xmlns:p14="http://schemas.microsoft.com/office/powerpoint/2010/main" val="1069406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D0D3241-C9E6-ED6F-3555-B9C4BE72FDED}"/>
              </a:ext>
            </a:extLst>
          </p:cNvPr>
          <p:cNvSpPr>
            <a:spLocks noGrp="1"/>
          </p:cNvSpPr>
          <p:nvPr>
            <p:ph type="title"/>
          </p:nvPr>
        </p:nvSpPr>
        <p:spPr>
          <a:xfrm>
            <a:off x="0" y="2689454"/>
            <a:ext cx="3408215" cy="1723549"/>
          </a:xfrm>
        </p:spPr>
        <p:txBody>
          <a:bodyPr/>
          <a:lstStyle/>
          <a:p>
            <a:pPr marL="0" marR="0" lvl="0" indent="0" algn="ctr" defTabSz="914400" rtl="0" eaLnBrk="1" fontAlgn="auto" latinLnBrk="0" hangingPunct="1">
              <a:lnSpc>
                <a:spcPct val="100000"/>
              </a:lnSpc>
              <a:spcBef>
                <a:spcPts val="0"/>
              </a:spcBef>
              <a:spcAft>
                <a:spcPts val="1200"/>
              </a:spcAft>
              <a:tabLst/>
              <a:defRPr/>
            </a:pPr>
            <a:r>
              <a:rPr lang="de-DE" sz="2800" b="1" dirty="0">
                <a:solidFill>
                  <a:prstClr val="white"/>
                </a:solidFill>
                <a:latin typeface="Corbel" panose="020B0503020204020204" pitchFamily="34" charset="0"/>
              </a:rPr>
              <a:t>Studierende Eltern</a:t>
            </a:r>
            <a:br>
              <a:rPr lang="de-DE" sz="2800" b="1" dirty="0">
                <a:solidFill>
                  <a:prstClr val="white"/>
                </a:solidFill>
                <a:latin typeface="Corbel" panose="020B0503020204020204" pitchFamily="34" charset="0"/>
              </a:rPr>
            </a:br>
            <a: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t>- Ausgangs-voraussetzungen -</a:t>
            </a:r>
            <a:br>
              <a:rPr kumimoji="0" lang="de-DE" sz="2800" b="1"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br>
            <a:endParaRPr lang="de-DE" sz="2800" dirty="0"/>
          </a:p>
        </p:txBody>
      </p:sp>
      <p:sp>
        <p:nvSpPr>
          <p:cNvPr id="21" name="Textplatzhalter 20">
            <a:extLst>
              <a:ext uri="{FF2B5EF4-FFF2-40B4-BE49-F238E27FC236}">
                <a16:creationId xmlns:a16="http://schemas.microsoft.com/office/drawing/2014/main" id="{F14060C3-4729-D107-0ED7-439EA5E83AA0}"/>
              </a:ext>
            </a:extLst>
          </p:cNvPr>
          <p:cNvSpPr>
            <a:spLocks noGrp="1"/>
          </p:cNvSpPr>
          <p:nvPr>
            <p:ph type="body" idx="1"/>
          </p:nvPr>
        </p:nvSpPr>
        <p:spPr>
          <a:xfrm>
            <a:off x="3663663" y="1136069"/>
            <a:ext cx="7791599" cy="4678204"/>
          </a:xfrm>
        </p:spPr>
        <p:txBody>
          <a:bodyPr/>
          <a:lstStyle/>
          <a:p>
            <a:r>
              <a:rPr lang="de-DE" sz="1800" dirty="0">
                <a:latin typeface="Aptos" panose="020B0004020202020204" pitchFamily="34" charset="0"/>
              </a:rPr>
              <a:t>6-8 % stud. Eltern deutschlandweit </a:t>
            </a:r>
            <a:r>
              <a:rPr lang="de-DE" sz="1800" i="1" dirty="0">
                <a:latin typeface="Aptos" panose="020B0004020202020204" pitchFamily="34" charset="0"/>
              </a:rPr>
              <a:t>(Sozialerhebung des BMBF), keine Daten für die PH</a:t>
            </a:r>
            <a:endParaRPr lang="de-DE" sz="1800" i="0" dirty="0">
              <a:latin typeface="Aptos" panose="020B0004020202020204" pitchFamily="34" charset="0"/>
            </a:endParaRPr>
          </a:p>
          <a:p>
            <a:endParaRPr lang="de-DE" sz="1800" i="0" dirty="0">
              <a:solidFill>
                <a:prstClr val="black"/>
              </a:solidFill>
              <a:latin typeface="Aptos" panose="020B0004020202020204" pitchFamily="34" charset="0"/>
            </a:endParaRPr>
          </a:p>
          <a:p>
            <a:r>
              <a:rPr lang="de-DE" sz="1800" i="0" dirty="0">
                <a:solidFill>
                  <a:prstClr val="black"/>
                </a:solidFill>
                <a:latin typeface="Aptos" panose="020B0004020202020204" pitchFamily="34" charset="0"/>
              </a:rPr>
              <a:t>wählen häufiger TZ-Studiengänge als andere Studierendengruppen, bei uns nur einige wenige Studiengänge in TZ, de facto studieren Eltern aber in Teilzeit</a:t>
            </a:r>
          </a:p>
          <a:p>
            <a:endParaRPr lang="de-DE" sz="1200" dirty="0">
              <a:solidFill>
                <a:prstClr val="black"/>
              </a:solidFill>
              <a:latin typeface="Aptos" panose="020B0004020202020204" pitchFamily="34" charset="0"/>
            </a:endParaRPr>
          </a:p>
          <a:p>
            <a:r>
              <a:rPr lang="de-DE" sz="1800" b="1" i="0" dirty="0">
                <a:solidFill>
                  <a:prstClr val="black"/>
                </a:solidFill>
                <a:latin typeface="Aptos" panose="020B0004020202020204" pitchFamily="34" charset="0"/>
              </a:rPr>
              <a:t>Themen allgemein:</a:t>
            </a:r>
          </a:p>
          <a:p>
            <a:pPr marL="285750" indent="-285750">
              <a:buFont typeface="Arial" panose="020B0604020202020204" pitchFamily="34" charset="0"/>
              <a:buChar char="•"/>
            </a:pPr>
            <a:r>
              <a:rPr lang="de-DE" dirty="0">
                <a:solidFill>
                  <a:prstClr val="black"/>
                </a:solidFill>
                <a:latin typeface="Aptos" panose="020B0004020202020204" pitchFamily="34" charset="0"/>
              </a:rPr>
              <a:t>Zeit fürs Studium</a:t>
            </a:r>
          </a:p>
          <a:p>
            <a:pPr marL="285750" indent="-285750">
              <a:buFont typeface="Arial" panose="020B0604020202020204" pitchFamily="34" charset="0"/>
              <a:buChar char="•"/>
            </a:pPr>
            <a:r>
              <a:rPr lang="de-DE" sz="1800" i="0" dirty="0">
                <a:solidFill>
                  <a:prstClr val="black"/>
                </a:solidFill>
                <a:latin typeface="Aptos" panose="020B0004020202020204" pitchFamily="34" charset="0"/>
              </a:rPr>
              <a:t>Geldknappheit</a:t>
            </a:r>
          </a:p>
          <a:p>
            <a:pPr marL="285750" indent="-285750">
              <a:buFont typeface="Arial" panose="020B0604020202020204" pitchFamily="34" charset="0"/>
              <a:buChar char="•"/>
            </a:pPr>
            <a:r>
              <a:rPr lang="de-DE" dirty="0">
                <a:solidFill>
                  <a:prstClr val="black"/>
                </a:solidFill>
                <a:latin typeface="Aptos" panose="020B0004020202020204" pitchFamily="34" charset="0"/>
              </a:rPr>
              <a:t>Kinderbetreuung</a:t>
            </a:r>
          </a:p>
          <a:p>
            <a:pPr marL="285750" indent="-285750">
              <a:buFont typeface="Arial" panose="020B0604020202020204" pitchFamily="34" charset="0"/>
              <a:buChar char="•"/>
            </a:pPr>
            <a:r>
              <a:rPr lang="de-DE" sz="1800" i="0" dirty="0">
                <a:solidFill>
                  <a:prstClr val="black"/>
                </a:solidFill>
                <a:latin typeface="Aptos" panose="020B0004020202020204" pitchFamily="34" charset="0"/>
              </a:rPr>
              <a:t>Wohnsituation</a:t>
            </a:r>
            <a:endParaRPr lang="de-DE" dirty="0">
              <a:solidFill>
                <a:prstClr val="black"/>
              </a:solidFill>
              <a:latin typeface="Aptos" panose="020B0004020202020204" pitchFamily="34" charset="0"/>
            </a:endParaRPr>
          </a:p>
          <a:p>
            <a:endParaRPr lang="de-DE" dirty="0">
              <a:solidFill>
                <a:prstClr val="black"/>
              </a:solidFill>
              <a:latin typeface="Aptos" panose="020B0004020202020204" pitchFamily="34" charset="0"/>
            </a:endParaRPr>
          </a:p>
          <a:p>
            <a:endParaRPr lang="de-DE" dirty="0">
              <a:solidFill>
                <a:prstClr val="black"/>
              </a:solidFill>
              <a:latin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kern="1200" dirty="0">
                <a:solidFill>
                  <a:prstClr val="black"/>
                </a:solidFill>
                <a:latin typeface="Aptos" panose="020B0004020202020204" pitchFamily="34" charset="0"/>
              </a:rPr>
              <a:t>	</a:t>
            </a:r>
            <a:r>
              <a:rPr kumimoji="0" lang="de-DE"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Auf welche Barrieren treffen die Eltern im 		Studium an unserer Hochschule </a:t>
            </a:r>
            <a:r>
              <a:rPr kumimoji="0" lang="de-DE" sz="2000" b="1" i="0" u="sng" strike="noStrike" kern="1200" cap="none" spc="0" normalizeH="0" baseline="0" noProof="0" dirty="0">
                <a:ln>
                  <a:noFill/>
                </a:ln>
                <a:solidFill>
                  <a:prstClr val="black"/>
                </a:solidFill>
                <a:effectLst/>
                <a:uLnTx/>
                <a:uFillTx/>
                <a:latin typeface="Aptos" panose="020B0004020202020204" pitchFamily="34" charset="0"/>
                <a:ea typeface="+mn-ea"/>
                <a:cs typeface="+mn-cs"/>
              </a:rPr>
              <a:t>zusätzlich</a:t>
            </a:r>
            <a:r>
              <a:rPr kumimoji="0" lang="de-DE"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endParaRPr lang="de-DE" dirty="0"/>
          </a:p>
        </p:txBody>
      </p:sp>
      <p:sp>
        <p:nvSpPr>
          <p:cNvPr id="2" name="object 8">
            <a:extLst>
              <a:ext uri="{FF2B5EF4-FFF2-40B4-BE49-F238E27FC236}">
                <a16:creationId xmlns:a16="http://schemas.microsoft.com/office/drawing/2014/main" id="{F80EA713-884D-14C2-D8AD-1256B4C47ACB}"/>
              </a:ext>
            </a:extLst>
          </p:cNvPr>
          <p:cNvSpPr txBox="1">
            <a:spLocks noGrp="1"/>
          </p:cNvSpPr>
          <p:nvPr>
            <p:ph type="ftr" sz="quarter" idx="5"/>
          </p:nvPr>
        </p:nvSpPr>
        <p:spPr>
          <a:prstGeom prst="rect">
            <a:avLst/>
          </a:prstGeom>
        </p:spPr>
        <p:txBody>
          <a:bodyPr vert="horz" wrap="square" lIns="0" tIns="0" rIns="0" bIns="0" rtlCol="0">
            <a:spAutoFit/>
          </a:bodyPr>
          <a:lstStyle/>
          <a:p>
            <a:pPr marL="11527" marR="0" lvl="0" indent="0" algn="ctr" defTabSz="829909" rtl="0" eaLnBrk="1" fontAlgn="auto" latinLnBrk="0" hangingPunct="1">
              <a:lnSpc>
                <a:spcPts val="912"/>
              </a:lnSpc>
              <a:spcBef>
                <a:spcPts val="0"/>
              </a:spcBef>
              <a:spcAft>
                <a:spcPts val="0"/>
              </a:spcAft>
              <a:buClrTx/>
              <a:buSzTx/>
              <a:buFontTx/>
              <a:buNone/>
              <a:tabLst/>
              <a:defRPr/>
            </a:pPr>
            <a:r>
              <a:rPr kumimoji="0" lang="de-DE" sz="1400" b="0" i="0" u="none" strike="noStrike" kern="1200" cap="none" spc="0" normalizeH="0" baseline="0" noProof="0" dirty="0">
                <a:ln>
                  <a:noFill/>
                </a:ln>
                <a:solidFill>
                  <a:srgbClr val="7E7E7E"/>
                </a:solidFill>
                <a:effectLst/>
                <a:uLnTx/>
                <a:uFillTx/>
                <a:latin typeface="Corbel"/>
                <a:ea typeface="+mn-ea"/>
              </a:rPr>
              <a:t>Gemeinsam Barrieren abbauen </a:t>
            </a:r>
            <a:endParaRPr kumimoji="0" sz="1400" b="0" i="0" u="none" strike="noStrike" kern="1200" cap="none" spc="0" normalizeH="0" baseline="0" noProof="0" dirty="0">
              <a:ln>
                <a:noFill/>
              </a:ln>
              <a:solidFill>
                <a:srgbClr val="7E7E7E"/>
              </a:solidFill>
              <a:effectLst/>
              <a:uLnTx/>
              <a:uFillTx/>
              <a:latin typeface="Corbel"/>
              <a:ea typeface="+mn-ea"/>
            </a:endParaRPr>
          </a:p>
        </p:txBody>
      </p:sp>
    </p:spTree>
    <p:extLst>
      <p:ext uri="{BB962C8B-B14F-4D97-AF65-F5344CB8AC3E}">
        <p14:creationId xmlns:p14="http://schemas.microsoft.com/office/powerpoint/2010/main" val="3951367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30C08-6788-D683-864B-7DA8BA0EC89E}"/>
              </a:ext>
            </a:extLst>
          </p:cNvPr>
          <p:cNvSpPr txBox="1">
            <a:spLocks noGrp="1"/>
          </p:cNvSpPr>
          <p:nvPr>
            <p:ph type="title" idx="4294967295"/>
          </p:nvPr>
        </p:nvSpPr>
        <p:spPr>
          <a:xfrm>
            <a:off x="0" y="383600"/>
            <a:ext cx="9185564" cy="523220"/>
          </a:xfrm>
          <a:prstGeom prst="rect">
            <a:avLst/>
          </a:prstGeom>
          <a:noFill/>
          <a:ln>
            <a:noFill/>
            <a:prstDash/>
          </a:ln>
          <a:effectLst/>
        </p:spPr>
        <p:txBody>
          <a:bodyPr rot="0" spcFirstLastPara="0" vertOverflow="overflow" horzOverflow="overflow" vert="horz" wrap="square" lIns="18000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chemeClr val="bg1"/>
                </a:solidFill>
                <a:effectLst/>
                <a:uLnTx/>
                <a:uFillTx/>
                <a:latin typeface="Corbel" panose="020B0503020204020204" pitchFamily="34" charset="0"/>
                <a:ea typeface="+mn-ea"/>
                <a:cs typeface="+mn-cs"/>
              </a:rPr>
              <a:t>Barrieren finden sich vor allem in folgenden Bereichen …</a:t>
            </a: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42439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dirty="0">
                <a:solidFill>
                  <a:schemeClr val="tx1"/>
                </a:solidFill>
                <a:latin typeface="+mj-lt"/>
                <a:ea typeface="Roboto" panose="02000000000000000000" pitchFamily="2" charset="0"/>
                <a:cs typeface="Roboto" panose="02000000000000000000" pitchFamily="2" charset="0"/>
              </a:rPr>
              <a:t>Studien-organisation</a:t>
            </a:r>
            <a:endParaRPr lang="de-DE" sz="1700" dirty="0">
              <a:solidFill>
                <a:schemeClr val="tx1"/>
              </a:solidFill>
              <a:latin typeface="+mj-lt"/>
              <a:ea typeface="Roboto" panose="02000000000000000000" pitchFamily="2" charset="0"/>
              <a:cs typeface="Roboto" panose="02000000000000000000" pitchFamily="2" charset="0"/>
            </a:endParaRP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3"/>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Studien-finanzierung</a:t>
            </a: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39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Wertschätzung und</a:t>
            </a:r>
          </a:p>
          <a:p>
            <a:pPr algn="ctr"/>
            <a:r>
              <a:rPr lang="de-DE" sz="1700" dirty="0">
                <a:solidFill>
                  <a:schemeClr val="tx1"/>
                </a:solidFill>
                <a:latin typeface="+mj-lt"/>
                <a:ea typeface="Roboto" panose="02000000000000000000" pitchFamily="2" charset="0"/>
                <a:cs typeface="Roboto" panose="02000000000000000000" pitchFamily="2" charset="0"/>
              </a:rPr>
              <a:t>Soziales Miteinander</a:t>
            </a: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Infrastruktur</a:t>
            </a: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de-DE" sz="1700" dirty="0">
                <a:solidFill>
                  <a:schemeClr val="tx1"/>
                </a:solidFill>
                <a:latin typeface="+mj-lt"/>
                <a:ea typeface="Roboto" panose="02000000000000000000" pitchFamily="2" charset="0"/>
                <a:cs typeface="Roboto" panose="02000000000000000000" pitchFamily="2" charset="0"/>
              </a:rPr>
              <a:t>Hochschul-</a:t>
            </a:r>
          </a:p>
          <a:p>
            <a:pPr algn="ctr"/>
            <a:r>
              <a:rPr lang="de-DE" sz="1700" dirty="0">
                <a:solidFill>
                  <a:schemeClr val="tx1"/>
                </a:solidFill>
                <a:latin typeface="+mj-lt"/>
                <a:ea typeface="Roboto" panose="02000000000000000000" pitchFamily="2" charset="0"/>
                <a:cs typeface="Roboto" panose="02000000000000000000" pitchFamily="2" charset="0"/>
              </a:rPr>
              <a:t>Organisation/ Zuständigkeiten</a:t>
            </a: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188334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30C08-6788-D683-864B-7DA8BA0EC89E}"/>
              </a:ext>
            </a:extLst>
          </p:cNvPr>
          <p:cNvSpPr txBox="1">
            <a:spLocks noGrp="1"/>
          </p:cNvSpPr>
          <p:nvPr>
            <p:ph type="title" idx="4294967295"/>
          </p:nvPr>
        </p:nvSpPr>
        <p:spPr>
          <a:xfrm>
            <a:off x="0" y="383600"/>
            <a:ext cx="5985164" cy="523220"/>
          </a:xfrm>
          <a:prstGeom prst="rect">
            <a:avLst/>
          </a:prstGeom>
          <a:noFill/>
          <a:ln>
            <a:noFill/>
            <a:prstDash/>
          </a:ln>
          <a:effectLst/>
        </p:spPr>
        <p:txBody>
          <a:bodyPr rot="0" spcFirstLastPara="0" vertOverflow="overflow" horzOverflow="overflow" vert="horz" wrap="square" lIns="18000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chemeClr val="bg1"/>
                </a:solidFill>
                <a:effectLst/>
                <a:uLnTx/>
                <a:uFillTx/>
                <a:latin typeface="Corbel" panose="020B0503020204020204" pitchFamily="34" charset="0"/>
                <a:ea typeface="+mn-ea"/>
                <a:cs typeface="+mn-cs"/>
              </a:rPr>
              <a:t>Beispiele für Barrieren</a:t>
            </a: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42439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Studienorganisation:</a:t>
            </a: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ungünstige </a:t>
            </a:r>
            <a:r>
              <a:rPr lang="de-DE" sz="1600" dirty="0" err="1">
                <a:solidFill>
                  <a:schemeClr val="tx1"/>
                </a:solidFill>
                <a:ea typeface="Roboto" panose="02000000000000000000" pitchFamily="2" charset="0"/>
                <a:cs typeface="Roboto" panose="02000000000000000000" pitchFamily="2" charset="0"/>
              </a:rPr>
              <a:t>Veranstaltg.zeiten</a:t>
            </a:r>
            <a:endParaRPr lang="de-DE" sz="1600" dirty="0">
              <a:solidFill>
                <a:schemeClr val="tx1"/>
              </a:solidFill>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Ballung von Prüfungsterminen und Abgabefristen</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fehlende Ersatztermine f. Prüfungen</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hohe Anforder-</a:t>
            </a:r>
            <a:r>
              <a:rPr lang="de-DE" sz="1600" dirty="0" err="1">
                <a:solidFill>
                  <a:schemeClr val="tx1"/>
                </a:solidFill>
                <a:ea typeface="Roboto" panose="02000000000000000000" pitchFamily="2" charset="0"/>
                <a:cs typeface="Roboto" panose="02000000000000000000" pitchFamily="2" charset="0"/>
              </a:rPr>
              <a:t>ungen</a:t>
            </a:r>
            <a:r>
              <a:rPr lang="de-DE" sz="1600" dirty="0">
                <a:solidFill>
                  <a:schemeClr val="tx1"/>
                </a:solidFill>
                <a:ea typeface="Roboto" panose="02000000000000000000" pitchFamily="2" charset="0"/>
                <a:cs typeface="Roboto" panose="02000000000000000000" pitchFamily="2" charset="0"/>
              </a:rPr>
              <a:t> Vollzeit-/ Auslandspraktika</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unklare Anwesen-</a:t>
            </a:r>
            <a:r>
              <a:rPr lang="de-DE" sz="1600" dirty="0" err="1">
                <a:solidFill>
                  <a:schemeClr val="tx1"/>
                </a:solidFill>
                <a:ea typeface="Roboto" panose="02000000000000000000" pitchFamily="2" charset="0"/>
                <a:cs typeface="Roboto" panose="02000000000000000000" pitchFamily="2" charset="0"/>
              </a:rPr>
              <a:t>heitsregeln</a:t>
            </a:r>
            <a:endParaRPr lang="de-DE" sz="1600" dirty="0">
              <a:solidFill>
                <a:schemeClr val="tx1"/>
              </a:solidFill>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3"/>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Studienfinanzierung:</a:t>
            </a: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Zweitstudien-gebühren</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Kosten zusätzliche Kinderbetreuung</a:t>
            </a: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9938" y="1358894"/>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Wertschätzung und</a:t>
            </a:r>
          </a:p>
          <a:p>
            <a:pPr algn="ctr"/>
            <a:r>
              <a:rPr lang="de-DE" sz="1600" b="1" dirty="0">
                <a:solidFill>
                  <a:schemeClr val="tx1"/>
                </a:solidFill>
                <a:latin typeface="+mj-lt"/>
                <a:ea typeface="Roboto" panose="02000000000000000000" pitchFamily="2" charset="0"/>
                <a:cs typeface="Roboto" panose="02000000000000000000" pitchFamily="2" charset="0"/>
              </a:rPr>
              <a:t>Soziales Miteinander:</a:t>
            </a: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lgn="ctr">
              <a:buFont typeface="Arial" panose="020B0604020202020204" pitchFamily="34" charset="0"/>
              <a:buChar char="•"/>
            </a:pP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teils fehlende serviceorientierte Haltung</a:t>
            </a: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Infrastruktur:</a:t>
            </a: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PCB-Belastung</a:t>
            </a: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Studentische Räume </a:t>
            </a: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err="1">
                <a:solidFill>
                  <a:schemeClr val="tx1"/>
                </a:solidFill>
                <a:latin typeface="+mj-lt"/>
                <a:ea typeface="Roboto" panose="02000000000000000000" pitchFamily="2" charset="0"/>
                <a:cs typeface="Roboto" panose="02000000000000000000" pitchFamily="2" charset="0"/>
              </a:rPr>
              <a:t>Hochschulorgani</a:t>
            </a:r>
            <a:r>
              <a:rPr lang="de-DE" sz="1600" b="1" dirty="0">
                <a:solidFill>
                  <a:schemeClr val="tx1"/>
                </a:solidFill>
                <a:latin typeface="+mj-lt"/>
                <a:ea typeface="Roboto" panose="02000000000000000000" pitchFamily="2" charset="0"/>
                <a:cs typeface="Roboto" panose="02000000000000000000" pitchFamily="2" charset="0"/>
              </a:rPr>
              <a:t>- </a:t>
            </a:r>
            <a:r>
              <a:rPr lang="de-DE" sz="1600" b="1" dirty="0" err="1">
                <a:solidFill>
                  <a:schemeClr val="tx1"/>
                </a:solidFill>
                <a:latin typeface="+mj-lt"/>
                <a:ea typeface="Roboto" panose="02000000000000000000" pitchFamily="2" charset="0"/>
                <a:cs typeface="Roboto" panose="02000000000000000000" pitchFamily="2" charset="0"/>
              </a:rPr>
              <a:t>sation</a:t>
            </a:r>
            <a:r>
              <a:rPr lang="de-DE" sz="1600" b="1" dirty="0">
                <a:solidFill>
                  <a:schemeClr val="tx1"/>
                </a:solidFill>
                <a:latin typeface="+mj-lt"/>
                <a:ea typeface="Roboto" panose="02000000000000000000" pitchFamily="2" charset="0"/>
                <a:cs typeface="Roboto" panose="02000000000000000000" pitchFamily="2" charset="0"/>
              </a:rPr>
              <a:t> / Zuständig-</a:t>
            </a:r>
            <a:r>
              <a:rPr lang="de-DE" sz="1600" b="1" dirty="0" err="1">
                <a:solidFill>
                  <a:schemeClr val="tx1"/>
                </a:solidFill>
                <a:latin typeface="+mj-lt"/>
                <a:ea typeface="Roboto" panose="02000000000000000000" pitchFamily="2" charset="0"/>
                <a:cs typeface="Roboto" panose="02000000000000000000" pitchFamily="2" charset="0"/>
              </a:rPr>
              <a:t>keiten</a:t>
            </a:r>
            <a:r>
              <a:rPr lang="de-DE" sz="1600" b="1" dirty="0">
                <a:solidFill>
                  <a:schemeClr val="tx1"/>
                </a:solidFill>
                <a:latin typeface="+mj-lt"/>
                <a:ea typeface="Roboto" panose="02000000000000000000" pitchFamily="2" charset="0"/>
                <a:cs typeface="Roboto" panose="02000000000000000000" pitchFamily="2" charset="0"/>
              </a:rPr>
              <a:t>:</a:t>
            </a:r>
          </a:p>
          <a:p>
            <a:pPr algn="ctr"/>
            <a:endParaRPr lang="de-DE" dirty="0">
              <a:solidFill>
                <a:schemeClr val="tx1"/>
              </a:solidFill>
              <a:latin typeface="+mj-lt"/>
              <a:ea typeface="Roboto" panose="02000000000000000000" pitchFamily="2" charset="0"/>
              <a:cs typeface="Roboto" panose="02000000000000000000" pitchFamily="2" charset="0"/>
            </a:endParaRPr>
          </a:p>
          <a:p>
            <a:pPr marL="285750" indent="-285750">
              <a:spcAft>
                <a:spcPts val="600"/>
              </a:spcAft>
              <a:buFont typeface="Arial" panose="020B0604020202020204" pitchFamily="34" charset="0"/>
              <a:buChar char="•"/>
            </a:pPr>
            <a:r>
              <a:rPr lang="de-DE" sz="1600" dirty="0">
                <a:solidFill>
                  <a:schemeClr val="tx1"/>
                </a:solidFill>
                <a:ea typeface="Roboto" panose="02000000000000000000" pitchFamily="2" charset="0"/>
                <a:cs typeface="Roboto" panose="02000000000000000000" pitchFamily="2" charset="0"/>
              </a:rPr>
              <a:t>teils unklare Zuständigkeiten / Ansprechpartner-</a:t>
            </a:r>
            <a:r>
              <a:rPr lang="de-DE" sz="1600" dirty="0" err="1">
                <a:solidFill>
                  <a:schemeClr val="tx1"/>
                </a:solidFill>
                <a:ea typeface="Roboto" panose="02000000000000000000" pitchFamily="2" charset="0"/>
                <a:cs typeface="Roboto" panose="02000000000000000000" pitchFamily="2" charset="0"/>
              </a:rPr>
              <a:t>schaften</a:t>
            </a:r>
            <a:r>
              <a:rPr lang="de-DE" sz="1600" dirty="0">
                <a:solidFill>
                  <a:schemeClr val="tx1"/>
                </a:solidFill>
                <a:ea typeface="Roboto" panose="02000000000000000000" pitchFamily="2" charset="0"/>
                <a:cs typeface="Roboto" panose="02000000000000000000" pitchFamily="2" charset="0"/>
              </a:rPr>
              <a:t> (bspw. für Anerkennung v. Studienleistungen)</a:t>
            </a:r>
          </a:p>
          <a:p>
            <a:pPr algn="ctr"/>
            <a:endParaRPr lang="de-DE" dirty="0">
              <a:solidFill>
                <a:schemeClr val="tx1"/>
              </a:solidFill>
              <a:latin typeface="+mj-lt"/>
              <a:ea typeface="Roboto" panose="02000000000000000000" pitchFamily="2" charset="0"/>
              <a:cs typeface="Roboto" panose="02000000000000000000" pitchFamily="2" charset="0"/>
            </a:endParaRP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175682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30C08-6788-D683-864B-7DA8BA0EC89E}"/>
              </a:ext>
            </a:extLst>
          </p:cNvPr>
          <p:cNvSpPr txBox="1">
            <a:spLocks noGrp="1"/>
          </p:cNvSpPr>
          <p:nvPr>
            <p:ph type="title" idx="4294967295"/>
          </p:nvPr>
        </p:nvSpPr>
        <p:spPr>
          <a:xfrm>
            <a:off x="0" y="383600"/>
            <a:ext cx="6858000" cy="523220"/>
          </a:xfrm>
          <a:prstGeom prst="rect">
            <a:avLst/>
          </a:prstGeom>
          <a:noFill/>
          <a:ln>
            <a:noFill/>
            <a:prstDash/>
          </a:ln>
          <a:effectLst/>
        </p:spPr>
        <p:txBody>
          <a:bodyPr rot="0" spcFirstLastPara="0" vertOverflow="overflow" horzOverflow="overflow" vert="horz" wrap="square" lIns="18000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chemeClr val="bg1"/>
                </a:solidFill>
                <a:effectLst/>
                <a:uLnTx/>
                <a:uFillTx/>
                <a:latin typeface="Corbel" panose="020B0503020204020204" pitchFamily="34" charset="0"/>
                <a:ea typeface="+mn-ea"/>
                <a:cs typeface="+mn-cs"/>
              </a:rPr>
              <a:t>Beispiele für Angebote und „Lösungen“</a:t>
            </a:r>
          </a:p>
        </p:txBody>
      </p:sp>
      <p:sp>
        <p:nvSpPr>
          <p:cNvPr id="9" name="Rectangle : coins arrondis 3">
            <a:extLst>
              <a:ext uri="{FF2B5EF4-FFF2-40B4-BE49-F238E27FC236}">
                <a16:creationId xmlns:a16="http://schemas.microsoft.com/office/drawing/2014/main" id="{A0A59D49-B216-B441-572A-E7DF5DB612B2}"/>
              </a:ext>
            </a:extLst>
          </p:cNvPr>
          <p:cNvSpPr/>
          <p:nvPr/>
        </p:nvSpPr>
        <p:spPr>
          <a:xfrm>
            <a:off x="203200" y="1358903"/>
            <a:ext cx="2055600" cy="4424391"/>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Studienorganisation:</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Beratung zu den </a:t>
            </a:r>
            <a:r>
              <a:rPr lang="de-DE" sz="1600" dirty="0" err="1">
                <a:solidFill>
                  <a:schemeClr val="tx1"/>
                </a:solidFill>
                <a:ea typeface="Roboto" panose="02000000000000000000" pitchFamily="2" charset="0"/>
                <a:cs typeface="Roboto" panose="02000000000000000000" pitchFamily="2" charset="0"/>
              </a:rPr>
              <a:t>Mglk</a:t>
            </a:r>
            <a:r>
              <a:rPr lang="de-DE" sz="1600" dirty="0">
                <a:solidFill>
                  <a:schemeClr val="tx1"/>
                </a:solidFill>
                <a:ea typeface="Roboto" panose="02000000000000000000" pitchFamily="2" charset="0"/>
                <a:cs typeface="Roboto" panose="02000000000000000000" pitchFamily="2" charset="0"/>
              </a:rPr>
              <a:t>. die es bereits gibt, z.B. „Härtefall“- regeln bspw. für Seminarplatzvergabe</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„Aushandeln“ von Einzelfalllösungen, bspw. extra Prüfungstermine o. „</a:t>
            </a:r>
            <a:r>
              <a:rPr lang="de-DE" sz="1600" dirty="0" err="1">
                <a:solidFill>
                  <a:schemeClr val="tx1"/>
                </a:solidFill>
                <a:ea typeface="Roboto" panose="02000000000000000000" pitchFamily="2" charset="0"/>
                <a:cs typeface="Roboto" panose="02000000000000000000" pitchFamily="2" charset="0"/>
              </a:rPr>
              <a:t>Wunsch“termine</a:t>
            </a:r>
            <a:endParaRPr lang="de-DE" sz="1600" dirty="0">
              <a:solidFill>
                <a:schemeClr val="tx1"/>
              </a:solidFill>
              <a:ea typeface="Roboto" panose="02000000000000000000" pitchFamily="2" charset="0"/>
              <a:cs typeface="Roboto" panose="02000000000000000000" pitchFamily="2" charset="0"/>
            </a:endParaRPr>
          </a:p>
          <a:p>
            <a:pPr algn="ctr"/>
            <a:endParaRPr lang="de-DE" sz="1600" b="1" dirty="0">
              <a:solidFill>
                <a:schemeClr val="tx1"/>
              </a:solidFill>
              <a:latin typeface="+mj-lt"/>
              <a:ea typeface="Roboto" panose="02000000000000000000" pitchFamily="2" charset="0"/>
              <a:cs typeface="Roboto" panose="02000000000000000000" pitchFamily="2" charset="0"/>
            </a:endParaRP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0" name="Rectangle : coins arrondis 3">
            <a:extLst>
              <a:ext uri="{FF2B5EF4-FFF2-40B4-BE49-F238E27FC236}">
                <a16:creationId xmlns:a16="http://schemas.microsoft.com/office/drawing/2014/main" id="{645E0360-203E-5F78-8716-0A6F1061597E}"/>
              </a:ext>
            </a:extLst>
          </p:cNvPr>
          <p:cNvSpPr/>
          <p:nvPr/>
        </p:nvSpPr>
        <p:spPr>
          <a:xfrm>
            <a:off x="2592204" y="1374383"/>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Studienfinanzierung:</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Pragmatische Lösungen, Lücken nutzen (bspw. Urlaubssemester aufgrund v. Elternzeit m. Studien-berechtigung)</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„Notfall“-Unter-stützung ermöglicht für Kinderbetreuung, die zusätzlich in Randzeiten notwendig wird, bspw. i. ISP</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1" name="Rectangle : coins arrondis 3">
            <a:extLst>
              <a:ext uri="{FF2B5EF4-FFF2-40B4-BE49-F238E27FC236}">
                <a16:creationId xmlns:a16="http://schemas.microsoft.com/office/drawing/2014/main" id="{40894112-F961-8DF7-4803-CBA4A8224E99}"/>
              </a:ext>
            </a:extLst>
          </p:cNvPr>
          <p:cNvSpPr/>
          <p:nvPr/>
        </p:nvSpPr>
        <p:spPr>
          <a:xfrm>
            <a:off x="4959938" y="1358894"/>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Wertschätzung und</a:t>
            </a:r>
          </a:p>
          <a:p>
            <a:pPr algn="ctr"/>
            <a:r>
              <a:rPr lang="de-DE" sz="1600" b="1" dirty="0">
                <a:solidFill>
                  <a:schemeClr val="tx1"/>
                </a:solidFill>
                <a:latin typeface="+mj-lt"/>
                <a:ea typeface="Roboto" panose="02000000000000000000" pitchFamily="2" charset="0"/>
                <a:cs typeface="Roboto" panose="02000000000000000000" pitchFamily="2" charset="0"/>
              </a:rPr>
              <a:t>Soziales Miteinander:</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Anlegen eines Elternverteilers,</a:t>
            </a:r>
          </a:p>
          <a:p>
            <a:r>
              <a:rPr lang="de-DE" sz="1600" dirty="0">
                <a:solidFill>
                  <a:schemeClr val="tx1"/>
                </a:solidFill>
                <a:ea typeface="Roboto" panose="02000000000000000000" pitchFamily="2" charset="0"/>
                <a:cs typeface="Roboto" panose="02000000000000000000" pitchFamily="2" charset="0"/>
              </a:rPr>
              <a:t> </a:t>
            </a:r>
          </a:p>
          <a:p>
            <a:r>
              <a:rPr lang="de-DE" sz="1600" dirty="0">
                <a:solidFill>
                  <a:schemeClr val="tx1"/>
                </a:solidFill>
                <a:ea typeface="Roboto" panose="02000000000000000000" pitchFamily="2" charset="0"/>
                <a:cs typeface="Roboto" panose="02000000000000000000" pitchFamily="2" charset="0"/>
              </a:rPr>
              <a:t>Anregungen f. Vernetzung</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offene, anerkennende Haltung in der Beratung – lösungsorientiert statt „</a:t>
            </a:r>
            <a:r>
              <a:rPr lang="de-DE" sz="1600" dirty="0" err="1">
                <a:solidFill>
                  <a:schemeClr val="tx1"/>
                </a:solidFill>
                <a:ea typeface="Roboto" panose="02000000000000000000" pitchFamily="2" charset="0"/>
                <a:cs typeface="Roboto" panose="02000000000000000000" pitchFamily="2" charset="0"/>
              </a:rPr>
              <a:t>Problem“basiert</a:t>
            </a:r>
            <a:r>
              <a:rPr lang="de-DE" sz="1600" dirty="0">
                <a:solidFill>
                  <a:schemeClr val="tx1"/>
                </a:solidFill>
                <a:ea typeface="Roboto" panose="02000000000000000000" pitchFamily="2" charset="0"/>
                <a:cs typeface="Roboto" panose="02000000000000000000" pitchFamily="2" charset="0"/>
              </a:rPr>
              <a:t> </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2" name="Rectangle : coins arrondis 3">
            <a:extLst>
              <a:ext uri="{FF2B5EF4-FFF2-40B4-BE49-F238E27FC236}">
                <a16:creationId xmlns:a16="http://schemas.microsoft.com/office/drawing/2014/main" id="{84342F77-A89D-4370-62D4-C804F24A66EA}"/>
              </a:ext>
            </a:extLst>
          </p:cNvPr>
          <p:cNvSpPr/>
          <p:nvPr/>
        </p:nvSpPr>
        <p:spPr>
          <a:xfrm>
            <a:off x="7278074"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Infrastruktur:</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Umgang m. PCB:</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unterstützend statt fordernd (stillende und schwangere Frauen sind v.a. im Recht und nicht v.a. in der Pflicht )</a:t>
            </a:r>
          </a:p>
          <a:p>
            <a:endParaRPr lang="de-DE" sz="1600" dirty="0">
              <a:solidFill>
                <a:schemeClr val="tx1"/>
              </a:solidFill>
              <a:ea typeface="Roboto" panose="02000000000000000000" pitchFamily="2" charset="0"/>
              <a:cs typeface="Roboto" panose="02000000000000000000" pitchFamily="2" charset="0"/>
              <a:sym typeface="Wingdings" panose="05000000000000000000" pitchFamily="2" charset="2"/>
            </a:endParaRPr>
          </a:p>
          <a:p>
            <a:r>
              <a:rPr lang="de-DE" sz="1600" dirty="0">
                <a:solidFill>
                  <a:schemeClr val="tx1"/>
                </a:solidFill>
                <a:ea typeface="Roboto" panose="02000000000000000000" pitchFamily="2" charset="0"/>
                <a:cs typeface="Roboto" panose="02000000000000000000" pitchFamily="2" charset="0"/>
                <a:sym typeface="Wingdings" panose="05000000000000000000" pitchFamily="2" charset="2"/>
              </a:rPr>
              <a:t></a:t>
            </a:r>
            <a:r>
              <a:rPr lang="de-DE" sz="1600" dirty="0">
                <a:solidFill>
                  <a:schemeClr val="tx1"/>
                </a:solidFill>
                <a:ea typeface="Roboto" panose="02000000000000000000" pitchFamily="2" charset="0"/>
                <a:cs typeface="Roboto" panose="02000000000000000000" pitchFamily="2" charset="0"/>
              </a:rPr>
              <a:t> bspw. Angebot anonyme Raumverlegung im ersten Drittel der Schwangerschaft</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13" name="Rectangle : coins arrondis 3">
            <a:extLst>
              <a:ext uri="{FF2B5EF4-FFF2-40B4-BE49-F238E27FC236}">
                <a16:creationId xmlns:a16="http://schemas.microsoft.com/office/drawing/2014/main" id="{C334CF48-CEB8-2F0D-C36F-42FC8421278B}"/>
              </a:ext>
            </a:extLst>
          </p:cNvPr>
          <p:cNvSpPr/>
          <p:nvPr/>
        </p:nvSpPr>
        <p:spPr>
          <a:xfrm>
            <a:off x="9627573" y="1374640"/>
            <a:ext cx="2055600" cy="4424400"/>
          </a:xfrm>
          <a:prstGeom prst="roundRect">
            <a:avLst>
              <a:gd name="adj" fmla="val 655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sz="1600" b="1" dirty="0">
                <a:solidFill>
                  <a:schemeClr val="tx1"/>
                </a:solidFill>
                <a:latin typeface="+mj-lt"/>
                <a:ea typeface="Roboto" panose="02000000000000000000" pitchFamily="2" charset="0"/>
                <a:cs typeface="Roboto" panose="02000000000000000000" pitchFamily="2" charset="0"/>
              </a:rPr>
              <a:t>Hochschul-</a:t>
            </a:r>
          </a:p>
          <a:p>
            <a:pPr algn="ctr"/>
            <a:r>
              <a:rPr lang="de-DE" sz="1600" b="1" dirty="0">
                <a:solidFill>
                  <a:schemeClr val="tx1"/>
                </a:solidFill>
                <a:latin typeface="+mj-lt"/>
                <a:ea typeface="Roboto" panose="02000000000000000000" pitchFamily="2" charset="0"/>
                <a:cs typeface="Roboto" panose="02000000000000000000" pitchFamily="2" charset="0"/>
              </a:rPr>
              <a:t>Organisation / Zuständigkeiten:</a:t>
            </a:r>
          </a:p>
          <a:p>
            <a:pPr algn="ctr"/>
            <a:endParaRPr lang="de-DE" sz="1600" b="1" dirty="0">
              <a:solidFill>
                <a:schemeClr val="tx1"/>
              </a:solidFill>
              <a:latin typeface="+mj-lt"/>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Serviceorientiertes Agieren: Dinge abnehmen/klären (da wo möglich u. passend)</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eigene Kontakte nutzen</a:t>
            </a:r>
          </a:p>
          <a:p>
            <a:endParaRPr lang="de-DE" sz="1600" dirty="0">
              <a:solidFill>
                <a:schemeClr val="tx1"/>
              </a:solidFill>
              <a:ea typeface="Roboto" panose="02000000000000000000" pitchFamily="2" charset="0"/>
              <a:cs typeface="Roboto" panose="02000000000000000000" pitchFamily="2" charset="0"/>
            </a:endParaRPr>
          </a:p>
          <a:p>
            <a:r>
              <a:rPr lang="de-DE" sz="1600" dirty="0">
                <a:solidFill>
                  <a:schemeClr val="tx1"/>
                </a:solidFill>
                <a:ea typeface="Roboto" panose="02000000000000000000" pitchFamily="2" charset="0"/>
                <a:cs typeface="Roboto" panose="02000000000000000000" pitchFamily="2" charset="0"/>
              </a:rPr>
              <a:t>Zuständigkeiten transparent machen und einfordern</a:t>
            </a:r>
          </a:p>
          <a:p>
            <a:pPr algn="ctr"/>
            <a:endParaRPr lang="de-DE" sz="1600" b="1" dirty="0">
              <a:solidFill>
                <a:schemeClr val="tx1"/>
              </a:solidFill>
              <a:latin typeface="+mj-lt"/>
              <a:ea typeface="Roboto" panose="02000000000000000000" pitchFamily="2" charset="0"/>
              <a:cs typeface="Roboto" panose="02000000000000000000" pitchFamily="2" charset="0"/>
            </a:endParaRPr>
          </a:p>
        </p:txBody>
      </p:sp>
      <p:sp>
        <p:nvSpPr>
          <p:cNvPr id="8" name="object 8">
            <a:extLst>
              <a:ext uri="{FF2B5EF4-FFF2-40B4-BE49-F238E27FC236}">
                <a16:creationId xmlns:a16="http://schemas.microsoft.com/office/drawing/2014/main" id="{3325E747-6F85-10EA-2E5D-D85679034383}"/>
              </a:ext>
            </a:extLst>
          </p:cNvPr>
          <p:cNvSpPr txBox="1">
            <a:spLocks noGrp="1"/>
          </p:cNvSpPr>
          <p:nvPr>
            <p:ph type="ftr" sz="quarter" idx="5"/>
          </p:nvPr>
        </p:nvSpPr>
        <p:spPr>
          <a:xfrm>
            <a:off x="3913048" y="6419433"/>
            <a:ext cx="4149378" cy="133947"/>
          </a:xfrm>
          <a:prstGeom prst="rect">
            <a:avLst/>
          </a:prstGeom>
        </p:spPr>
        <p:txBody>
          <a:bodyPr vert="horz" wrap="square" lIns="0" tIns="0" rIns="0" bIns="0" rtlCol="0">
            <a:spAutoFit/>
          </a:bodyPr>
          <a:lstStyle/>
          <a:p>
            <a:pPr marL="11527" algn="ctr" defTabSz="829909">
              <a:lnSpc>
                <a:spcPts val="912"/>
              </a:lnSpc>
              <a:defRPr/>
            </a:pPr>
            <a:r>
              <a:rPr lang="de-DE" sz="1400" dirty="0"/>
              <a:t>Gemeinsam Barrieren abbauen </a:t>
            </a:r>
            <a:endParaRPr sz="1400" dirty="0"/>
          </a:p>
        </p:txBody>
      </p:sp>
    </p:spTree>
    <p:custDataLst>
      <p:tags r:id="rId1"/>
    </p:custDataLst>
    <p:extLst>
      <p:ext uri="{BB962C8B-B14F-4D97-AF65-F5344CB8AC3E}">
        <p14:creationId xmlns:p14="http://schemas.microsoft.com/office/powerpoint/2010/main" val="6627039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ags/tag6.xml><?xml version="1.0" encoding="utf-8"?>
<p:tagLst xmlns:a="http://schemas.openxmlformats.org/drawingml/2006/main" xmlns:r="http://schemas.openxmlformats.org/officeDocument/2006/relationships" xmlns:p="http://schemas.openxmlformats.org/presentationml/2006/main">
  <p:tag name="ARTICULATE_NAV_LEVEL" val="1"/>
  <p:tag name="ARTICULATE_TOC_EXPANDED" val="True"/>
  <p:tag name="ARTICULATE_SLIDE_PRESENTER_GUID" val="06f723b2-2046-4c25-8e2f-35a82861d983"/>
  <p:tag name="ARTICULATE_SLIDE_PAUSE" val="1"/>
  <p:tag name="ARTICULATE_HIDE_SLIDE" val="0"/>
  <p:tag name="ARTICULATE_PLAYER_CONTROL_PREVIOUS" val="False"/>
  <p:tag name="ARTICULATE_PLAYER_CONTROL_NEXT" val="False"/>
  <p:tag name="AUDIO_ID" val="256"/>
  <p:tag name="ARTICULATE_SLIDE_THUMBNAIL_REFRESH" val="1"/>
  <p:tag name="ARTICULATE_USED_LAYOUT" val="7"/>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2336</Words>
  <Application>Microsoft Office PowerPoint</Application>
  <PresentationFormat>Widescreen</PresentationFormat>
  <Paragraphs>179</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Aptos</vt:lpstr>
      <vt:lpstr>Arial</vt:lpstr>
      <vt:lpstr>Calibri</vt:lpstr>
      <vt:lpstr>Corbel</vt:lpstr>
      <vt:lpstr>Roboto</vt:lpstr>
      <vt:lpstr>Wingdings</vt:lpstr>
      <vt:lpstr>1_Office Theme</vt:lpstr>
      <vt:lpstr>2_Office Theme</vt:lpstr>
      <vt:lpstr>Barrieren in Studium und Arbeit – Ein Erfahrungsbericht aus der Beratungspraxis der Stabsstelle Gleichstellung, akademische Personalentwicklung und Familienförderung  03.07.2024  Anja Bechstein &amp; Leona Cordi  </vt:lpstr>
      <vt:lpstr>Was macht eigentlich die Stabsstelle Gleichstellung?</vt:lpstr>
      <vt:lpstr>Beratungslandkarte 1 </vt:lpstr>
      <vt:lpstr>Beratungslandkarte 2 </vt:lpstr>
      <vt:lpstr>Beratungsnetzwerk Antidiskriminierung &amp;  Chancengleichheit </vt:lpstr>
      <vt:lpstr>Studierende Eltern - Ausgangs-voraussetzungen - </vt:lpstr>
      <vt:lpstr>Barrieren finden sich vor allem in folgenden Bereichen …</vt:lpstr>
      <vt:lpstr>Beispiele für Barrieren</vt:lpstr>
      <vt:lpstr>Beispiele für Angebote und „Lösungen“</vt:lpstr>
    </vt:vector>
  </TitlesOfParts>
  <Company>Pädagogische Hochschule Freiburg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Leona Cordi</dc:creator>
  <cp:lastModifiedBy>Sophie Pfob</cp:lastModifiedBy>
  <cp:revision>73</cp:revision>
  <dcterms:created xsi:type="dcterms:W3CDTF">2021-06-15T07:46:17Z</dcterms:created>
  <dcterms:modified xsi:type="dcterms:W3CDTF">2024-07-11T16:20:46Z</dcterms:modified>
</cp:coreProperties>
</file>