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4.xml" ContentType="application/vnd.openxmlformats-officedocument.presentationml.tags+xml"/>
  <Override PartName="/ppt/notesSlides/notesSlide7.xml" ContentType="application/vnd.openxmlformats-officedocument.presentationml.notesSlide+xml"/>
  <Override PartName="/ppt/tags/tag5.xml" ContentType="application/vnd.openxmlformats-officedocument.presentationml.tags+xml"/>
  <Override PartName="/ppt/notesSlides/notesSlide8.xml" ContentType="application/vnd.openxmlformats-officedocument.presentationml.notesSlide+xml"/>
  <Override PartName="/ppt/tags/tag6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7" r:id="rId2"/>
  </p:sldMasterIdLst>
  <p:notesMasterIdLst>
    <p:notesMasterId r:id="rId12"/>
  </p:notesMasterIdLst>
  <p:sldIdLst>
    <p:sldId id="276" r:id="rId3"/>
    <p:sldId id="286" r:id="rId4"/>
    <p:sldId id="256" r:id="rId5"/>
    <p:sldId id="287" r:id="rId6"/>
    <p:sldId id="279" r:id="rId7"/>
    <p:sldId id="288" r:id="rId8"/>
    <p:sldId id="291" r:id="rId9"/>
    <p:sldId id="292" r:id="rId10"/>
    <p:sldId id="293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ona Cordi" initials="LC" lastIdx="1" clrIdx="0">
    <p:extLst>
      <p:ext uri="{19B8F6BF-5375-455C-9EA6-DF929625EA0E}">
        <p15:presenceInfo xmlns:p15="http://schemas.microsoft.com/office/powerpoint/2012/main" userId="S-1-5-21-3718083837-3527758939-3111631578-1919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85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56382" autoAdjust="0"/>
  </p:normalViewPr>
  <p:slideViewPr>
    <p:cSldViewPr snapToGrid="0">
      <p:cViewPr varScale="1">
        <p:scale>
          <a:sx n="35" d="100"/>
          <a:sy n="35" d="100"/>
        </p:scale>
        <p:origin x="179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D6DED-D7F3-480D-9170-8D530BEA8A85}" type="datetimeFigureOut">
              <a:rPr lang="de-DE" smtClean="0"/>
              <a:t>23.07.2024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53ED14-D463-4036-AF1A-C691F1BBE43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8054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53ED14-D463-4036-AF1A-C691F1BBE438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233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53ED14-D463-4036-AF1A-C691F1BBE438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8073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CFE52F-C45F-4A10-957C-7719601427D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9885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CFE52F-C45F-4A10-957C-7719601427D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9811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53ED14-D463-4036-AF1A-C691F1BBE438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65745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53ED14-D463-4036-AF1A-C691F1BBE438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3921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CFE52F-C45F-4A10-957C-7719601427D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5155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CFE52F-C45F-4A10-957C-7719601427D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942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CFE52F-C45F-4A10-957C-7719601427D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924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4847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71544" y="6376673"/>
            <a:ext cx="3735791" cy="115737"/>
          </a:xfrm>
        </p:spPr>
        <p:txBody>
          <a:bodyPr lIns="0" tIns="0" rIns="0" bIns="0"/>
          <a:lstStyle>
            <a:lvl1pPr>
              <a:defRPr sz="862" b="0" i="0">
                <a:solidFill>
                  <a:srgbClr val="7E7E7E"/>
                </a:solidFill>
                <a:latin typeface="Corbel"/>
                <a:cs typeface="Corbel"/>
              </a:defRPr>
            </a:lvl1pPr>
          </a:lstStyle>
          <a:p>
            <a:pPr marL="11527" algn="ctr">
              <a:lnSpc>
                <a:spcPts val="912"/>
              </a:lnSpc>
            </a:pPr>
            <a:r>
              <a:rPr lang="de-DE" dirty="0"/>
              <a:t>Gemeinsam Barrieren abbauen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862" b="0" i="0">
                <a:solidFill>
                  <a:srgbClr val="7E7E7E"/>
                </a:solidFill>
                <a:latin typeface="Corbel"/>
                <a:cs typeface="Corbel"/>
              </a:defRPr>
            </a:lvl1pPr>
          </a:lstStyle>
          <a:p>
            <a:pPr marL="11527">
              <a:lnSpc>
                <a:spcPts val="912"/>
              </a:lnSpc>
            </a:pPr>
            <a:r>
              <a:rPr lang="de-DE"/>
              <a:t>20/07/2018</a:t>
            </a:r>
            <a:endParaRPr lang="de-DE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90576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4228104" y="6377940"/>
            <a:ext cx="3735791" cy="115737"/>
          </a:xfrm>
        </p:spPr>
        <p:txBody>
          <a:bodyPr lIns="0" tIns="0" rIns="0" bIns="0"/>
          <a:lstStyle>
            <a:lvl1pPr algn="ctr">
              <a:defRPr sz="862" b="0" i="0">
                <a:solidFill>
                  <a:srgbClr val="7E7E7E"/>
                </a:solidFill>
                <a:latin typeface="Corbel"/>
                <a:cs typeface="Corbel"/>
              </a:defRPr>
            </a:lvl1pPr>
          </a:lstStyle>
          <a:p>
            <a:pPr marL="11527">
              <a:lnSpc>
                <a:spcPts val="912"/>
              </a:lnSpc>
            </a:pPr>
            <a:r>
              <a:rPr lang="de-DE" dirty="0"/>
              <a:t>Gemeinsam Barrieren abbauen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032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AD09D65-1785-440F-B143-E5D9BB699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7D77-6729-45E5-BD71-7A338AA5B0F7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C3D0909-D891-4868-9B1D-4F7DB8474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A02D4-7680-405C-8D15-55132C7CDD9B}" type="slidenum">
              <a:rPr lang="en-US" smtClean="0"/>
              <a:t>‹Nr.›</a:t>
            </a:fld>
            <a:endParaRPr lang="en-US"/>
          </a:p>
        </p:txBody>
      </p:sp>
      <p:sp>
        <p:nvSpPr>
          <p:cNvPr id="5" name="Holder 2">
            <a:extLst>
              <a:ext uri="{FF2B5EF4-FFF2-40B4-BE49-F238E27FC236}">
                <a16:creationId xmlns:a16="http://schemas.microsoft.com/office/drawing/2014/main" id="{56F15BAD-7D5A-1B82-0605-6D742FB69A07}"/>
              </a:ext>
            </a:extLst>
          </p:cNvPr>
          <p:cNvSpPr txBox="1">
            <a:spLocks/>
          </p:cNvSpPr>
          <p:nvPr userDrawn="1"/>
        </p:nvSpPr>
        <p:spPr>
          <a:xfrm>
            <a:off x="4228104" y="6377940"/>
            <a:ext cx="3735791" cy="1157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de-DE"/>
            </a:defPPr>
            <a:lvl1pPr marL="0" algn="ctr" defTabSz="914400" rtl="0" eaLnBrk="1" latinLnBrk="0" hangingPunct="1">
              <a:defRPr sz="862" b="0" i="0" kern="1200">
                <a:solidFill>
                  <a:srgbClr val="7E7E7E"/>
                </a:solidFill>
                <a:latin typeface="Corbel"/>
                <a:ea typeface="+mn-ea"/>
                <a:cs typeface="Corbe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527">
              <a:lnSpc>
                <a:spcPts val="912"/>
              </a:lnSpc>
            </a:pPr>
            <a:r>
              <a:rPr lang="de-DE"/>
              <a:t>Gemeinsam Barrieren abbauen</a:t>
            </a:r>
            <a:endParaRPr lang="de-DE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6429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2899" y="3016135"/>
            <a:ext cx="11526200" cy="439992"/>
          </a:xfrm>
        </p:spPr>
        <p:txBody>
          <a:bodyPr lIns="0" tIns="0" rIns="0" bIns="0"/>
          <a:lstStyle>
            <a:lvl1pPr>
              <a:defRPr sz="2859" b="0" i="0">
                <a:solidFill>
                  <a:schemeClr val="bg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862" b="0" i="0">
                <a:solidFill>
                  <a:srgbClr val="7E7E7E"/>
                </a:solidFill>
                <a:latin typeface="Corbel"/>
                <a:cs typeface="Corbel"/>
              </a:defRPr>
            </a:lvl1pPr>
          </a:lstStyle>
          <a:p>
            <a:pPr marL="11527">
              <a:lnSpc>
                <a:spcPts val="912"/>
              </a:lnSpc>
            </a:pPr>
            <a:r>
              <a:rPr lang="de-DE"/>
              <a:t>20/07/2018</a:t>
            </a:r>
            <a:endParaRPr lang="de-DE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195253"/>
            <a:ext cx="3080859" cy="27699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  <p:sp>
        <p:nvSpPr>
          <p:cNvPr id="7" name="Holder 2">
            <a:extLst>
              <a:ext uri="{FF2B5EF4-FFF2-40B4-BE49-F238E27FC236}">
                <a16:creationId xmlns:a16="http://schemas.microsoft.com/office/drawing/2014/main" id="{6B400698-93EA-1743-3756-76D0AD2DEF88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4271544" y="6376673"/>
            <a:ext cx="3735791" cy="115737"/>
          </a:xfrm>
        </p:spPr>
        <p:txBody>
          <a:bodyPr lIns="0" tIns="0" rIns="0" bIns="0"/>
          <a:lstStyle>
            <a:lvl1pPr algn="ctr">
              <a:defRPr sz="862" b="0" i="0">
                <a:solidFill>
                  <a:srgbClr val="7E7E7E"/>
                </a:solidFill>
                <a:latin typeface="Corbel"/>
                <a:cs typeface="Corbel"/>
              </a:defRPr>
            </a:lvl1pPr>
          </a:lstStyle>
          <a:p>
            <a:pPr marL="11527">
              <a:lnSpc>
                <a:spcPts val="912"/>
              </a:lnSpc>
            </a:pPr>
            <a:r>
              <a:rPr lang="de-DE" dirty="0"/>
              <a:t>Gemeinsam Barrieren abbauen</a:t>
            </a:r>
          </a:p>
        </p:txBody>
      </p:sp>
    </p:spTree>
    <p:extLst>
      <p:ext uri="{BB962C8B-B14F-4D97-AF65-F5344CB8AC3E}">
        <p14:creationId xmlns:p14="http://schemas.microsoft.com/office/powerpoint/2010/main" val="2337265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2899" y="3016135"/>
            <a:ext cx="11526200" cy="439992"/>
          </a:xfrm>
        </p:spPr>
        <p:txBody>
          <a:bodyPr lIns="0" tIns="0" rIns="0" bIns="0"/>
          <a:lstStyle>
            <a:lvl1pPr>
              <a:defRPr sz="2859" b="0" i="0">
                <a:solidFill>
                  <a:schemeClr val="bg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1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862" b="0" i="0">
                <a:solidFill>
                  <a:srgbClr val="7E7E7E"/>
                </a:solidFill>
                <a:latin typeface="Corbel"/>
                <a:cs typeface="Corbel"/>
              </a:defRPr>
            </a:lvl1pPr>
          </a:lstStyle>
          <a:p>
            <a:pPr marL="11527">
              <a:lnSpc>
                <a:spcPts val="912"/>
              </a:lnSpc>
            </a:pPr>
            <a:r>
              <a:rPr lang="de-DE"/>
              <a:t>20/07/2018</a:t>
            </a:r>
            <a:endParaRPr lang="de-DE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  <p:sp>
        <p:nvSpPr>
          <p:cNvPr id="8" name="Holder 2">
            <a:extLst>
              <a:ext uri="{FF2B5EF4-FFF2-40B4-BE49-F238E27FC236}">
                <a16:creationId xmlns:a16="http://schemas.microsoft.com/office/drawing/2014/main" id="{B7925DEE-3CA8-3001-1FF3-1953AE04E0BD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4271544" y="6376673"/>
            <a:ext cx="3735791" cy="115737"/>
          </a:xfrm>
        </p:spPr>
        <p:txBody>
          <a:bodyPr lIns="0" tIns="0" rIns="0" bIns="0"/>
          <a:lstStyle>
            <a:lvl1pPr algn="ctr">
              <a:defRPr sz="862" b="0" i="0">
                <a:solidFill>
                  <a:srgbClr val="7E7E7E"/>
                </a:solidFill>
                <a:latin typeface="Corbel"/>
                <a:cs typeface="Corbel"/>
              </a:defRPr>
            </a:lvl1pPr>
          </a:lstStyle>
          <a:p>
            <a:pPr marL="11527">
              <a:lnSpc>
                <a:spcPts val="912"/>
              </a:lnSpc>
            </a:pPr>
            <a:r>
              <a:rPr lang="de-DE" dirty="0"/>
              <a:t>Gemeinsam Barrieren abbauen</a:t>
            </a:r>
          </a:p>
        </p:txBody>
      </p:sp>
    </p:spTree>
    <p:extLst>
      <p:ext uri="{BB962C8B-B14F-4D97-AF65-F5344CB8AC3E}">
        <p14:creationId xmlns:p14="http://schemas.microsoft.com/office/powerpoint/2010/main" val="2451097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2899" y="3016135"/>
            <a:ext cx="11526200" cy="439992"/>
          </a:xfrm>
        </p:spPr>
        <p:txBody>
          <a:bodyPr lIns="0" tIns="0" rIns="0" bIns="0"/>
          <a:lstStyle>
            <a:lvl1pPr>
              <a:defRPr sz="2859" b="0" i="0">
                <a:solidFill>
                  <a:schemeClr val="bg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862" b="0" i="0">
                <a:solidFill>
                  <a:srgbClr val="7E7E7E"/>
                </a:solidFill>
                <a:latin typeface="Corbel"/>
                <a:cs typeface="Corbel"/>
              </a:defRPr>
            </a:lvl1pPr>
          </a:lstStyle>
          <a:p>
            <a:pPr marL="11527">
              <a:lnSpc>
                <a:spcPts val="912"/>
              </a:lnSpc>
            </a:pPr>
            <a:r>
              <a:rPr lang="de-DE"/>
              <a:t>20/07/2018</a:t>
            </a:r>
            <a:endParaRPr lang="de-DE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  <p:sp>
        <p:nvSpPr>
          <p:cNvPr id="6" name="Holder 2">
            <a:extLst>
              <a:ext uri="{FF2B5EF4-FFF2-40B4-BE49-F238E27FC236}">
                <a16:creationId xmlns:a16="http://schemas.microsoft.com/office/drawing/2014/main" id="{2B11D80A-8141-2B0F-C5C2-F990A41B2C16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4271544" y="6376673"/>
            <a:ext cx="3735791" cy="115737"/>
          </a:xfrm>
        </p:spPr>
        <p:txBody>
          <a:bodyPr lIns="0" tIns="0" rIns="0" bIns="0"/>
          <a:lstStyle>
            <a:lvl1pPr algn="ctr">
              <a:defRPr sz="862" b="0" i="0">
                <a:solidFill>
                  <a:srgbClr val="7E7E7E"/>
                </a:solidFill>
                <a:latin typeface="Corbel"/>
                <a:cs typeface="Corbel"/>
              </a:defRPr>
            </a:lvl1pPr>
          </a:lstStyle>
          <a:p>
            <a:pPr marL="11527">
              <a:lnSpc>
                <a:spcPts val="912"/>
              </a:lnSpc>
            </a:pPr>
            <a:r>
              <a:rPr lang="de-DE" dirty="0"/>
              <a:t>Gemeinsam Barrieren abbauen</a:t>
            </a:r>
          </a:p>
        </p:txBody>
      </p:sp>
    </p:spTree>
    <p:extLst>
      <p:ext uri="{BB962C8B-B14F-4D97-AF65-F5344CB8AC3E}">
        <p14:creationId xmlns:p14="http://schemas.microsoft.com/office/powerpoint/2010/main" val="3790286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4228104" y="6377940"/>
            <a:ext cx="3735791" cy="115737"/>
          </a:xfrm>
        </p:spPr>
        <p:txBody>
          <a:bodyPr lIns="0" tIns="0" rIns="0" bIns="0"/>
          <a:lstStyle>
            <a:lvl1pPr algn="ctr">
              <a:defRPr sz="862" b="0" i="0">
                <a:solidFill>
                  <a:srgbClr val="7E7E7E"/>
                </a:solidFill>
                <a:latin typeface="Corbel"/>
                <a:cs typeface="Corbel"/>
              </a:defRPr>
            </a:lvl1pPr>
          </a:lstStyle>
          <a:p>
            <a:pPr marL="11527">
              <a:lnSpc>
                <a:spcPts val="912"/>
              </a:lnSpc>
            </a:pPr>
            <a:r>
              <a:rPr lang="de-DE" dirty="0"/>
              <a:t>Gemeinsam Barrieren abbauen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0415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4847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71544" y="6376673"/>
            <a:ext cx="3735791" cy="115737"/>
          </a:xfrm>
        </p:spPr>
        <p:txBody>
          <a:bodyPr lIns="0" tIns="0" rIns="0" bIns="0"/>
          <a:lstStyle>
            <a:lvl1pPr>
              <a:defRPr sz="862" b="0" i="0">
                <a:solidFill>
                  <a:srgbClr val="7E7E7E"/>
                </a:solidFill>
                <a:latin typeface="Corbel"/>
                <a:cs typeface="Corbel"/>
              </a:defRPr>
            </a:lvl1pPr>
          </a:lstStyle>
          <a:p>
            <a:pPr marL="11527" algn="ctr">
              <a:lnSpc>
                <a:spcPts val="912"/>
              </a:lnSpc>
            </a:pPr>
            <a:r>
              <a:rPr lang="de-DE" dirty="0"/>
              <a:t>Gemeinsam Barrieren abbauen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862" b="0" i="0">
                <a:solidFill>
                  <a:srgbClr val="7E7E7E"/>
                </a:solidFill>
                <a:latin typeface="Corbel"/>
                <a:cs typeface="Corbel"/>
              </a:defRPr>
            </a:lvl1pPr>
          </a:lstStyle>
          <a:p>
            <a:pPr marL="11527">
              <a:lnSpc>
                <a:spcPts val="912"/>
              </a:lnSpc>
            </a:pPr>
            <a:r>
              <a:rPr lang="de-DE"/>
              <a:t>20/07/2018</a:t>
            </a:r>
            <a:endParaRPr lang="de-DE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7819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2899" y="3016135"/>
            <a:ext cx="11526200" cy="439992"/>
          </a:xfrm>
        </p:spPr>
        <p:txBody>
          <a:bodyPr lIns="0" tIns="0" rIns="0" bIns="0"/>
          <a:lstStyle>
            <a:lvl1pPr>
              <a:defRPr sz="2859" b="0" i="0">
                <a:solidFill>
                  <a:schemeClr val="bg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862" b="0" i="0">
                <a:solidFill>
                  <a:srgbClr val="7E7E7E"/>
                </a:solidFill>
                <a:latin typeface="Corbel"/>
                <a:cs typeface="Corbel"/>
              </a:defRPr>
            </a:lvl1pPr>
          </a:lstStyle>
          <a:p>
            <a:pPr marL="11527">
              <a:lnSpc>
                <a:spcPts val="912"/>
              </a:lnSpc>
            </a:pPr>
            <a:r>
              <a:rPr lang="de-DE"/>
              <a:t>20/07/2018</a:t>
            </a:r>
            <a:endParaRPr lang="de-DE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195253"/>
            <a:ext cx="3080859" cy="27699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  <p:sp>
        <p:nvSpPr>
          <p:cNvPr id="7" name="Holder 2">
            <a:extLst>
              <a:ext uri="{FF2B5EF4-FFF2-40B4-BE49-F238E27FC236}">
                <a16:creationId xmlns:a16="http://schemas.microsoft.com/office/drawing/2014/main" id="{6B400698-93EA-1743-3756-76D0AD2DEF88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4271544" y="6376673"/>
            <a:ext cx="3735791" cy="115737"/>
          </a:xfrm>
        </p:spPr>
        <p:txBody>
          <a:bodyPr lIns="0" tIns="0" rIns="0" bIns="0"/>
          <a:lstStyle>
            <a:lvl1pPr algn="ctr">
              <a:defRPr sz="862" b="0" i="0">
                <a:solidFill>
                  <a:srgbClr val="7E7E7E"/>
                </a:solidFill>
                <a:latin typeface="Corbel"/>
                <a:cs typeface="Corbel"/>
              </a:defRPr>
            </a:lvl1pPr>
          </a:lstStyle>
          <a:p>
            <a:pPr marL="11527">
              <a:lnSpc>
                <a:spcPts val="912"/>
              </a:lnSpc>
            </a:pPr>
            <a:r>
              <a:rPr lang="de-DE" dirty="0"/>
              <a:t>Gemeinsam Barrieren abbauen</a:t>
            </a:r>
          </a:p>
        </p:txBody>
      </p:sp>
    </p:spTree>
    <p:extLst>
      <p:ext uri="{BB962C8B-B14F-4D97-AF65-F5344CB8AC3E}">
        <p14:creationId xmlns:p14="http://schemas.microsoft.com/office/powerpoint/2010/main" val="3455677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2899" y="3016135"/>
            <a:ext cx="11526200" cy="439992"/>
          </a:xfrm>
        </p:spPr>
        <p:txBody>
          <a:bodyPr lIns="0" tIns="0" rIns="0" bIns="0"/>
          <a:lstStyle>
            <a:lvl1pPr>
              <a:defRPr sz="2859" b="0" i="0">
                <a:solidFill>
                  <a:schemeClr val="bg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1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862" b="0" i="0">
                <a:solidFill>
                  <a:srgbClr val="7E7E7E"/>
                </a:solidFill>
                <a:latin typeface="Corbel"/>
                <a:cs typeface="Corbel"/>
              </a:defRPr>
            </a:lvl1pPr>
          </a:lstStyle>
          <a:p>
            <a:pPr marL="11527">
              <a:lnSpc>
                <a:spcPts val="912"/>
              </a:lnSpc>
            </a:pPr>
            <a:r>
              <a:rPr lang="de-DE"/>
              <a:t>20/07/2018</a:t>
            </a:r>
            <a:endParaRPr lang="de-DE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  <p:sp>
        <p:nvSpPr>
          <p:cNvPr id="8" name="Holder 2">
            <a:extLst>
              <a:ext uri="{FF2B5EF4-FFF2-40B4-BE49-F238E27FC236}">
                <a16:creationId xmlns:a16="http://schemas.microsoft.com/office/drawing/2014/main" id="{B7925DEE-3CA8-3001-1FF3-1953AE04E0BD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4271544" y="6376673"/>
            <a:ext cx="3735791" cy="115737"/>
          </a:xfrm>
        </p:spPr>
        <p:txBody>
          <a:bodyPr lIns="0" tIns="0" rIns="0" bIns="0"/>
          <a:lstStyle>
            <a:lvl1pPr algn="ctr">
              <a:defRPr sz="862" b="0" i="0">
                <a:solidFill>
                  <a:srgbClr val="7E7E7E"/>
                </a:solidFill>
                <a:latin typeface="Corbel"/>
                <a:cs typeface="Corbel"/>
              </a:defRPr>
            </a:lvl1pPr>
          </a:lstStyle>
          <a:p>
            <a:pPr marL="11527">
              <a:lnSpc>
                <a:spcPts val="912"/>
              </a:lnSpc>
            </a:pPr>
            <a:r>
              <a:rPr lang="de-DE" dirty="0"/>
              <a:t>Gemeinsam Barrieren abbauen</a:t>
            </a:r>
          </a:p>
        </p:txBody>
      </p:sp>
    </p:spTree>
    <p:extLst>
      <p:ext uri="{BB962C8B-B14F-4D97-AF65-F5344CB8AC3E}">
        <p14:creationId xmlns:p14="http://schemas.microsoft.com/office/powerpoint/2010/main" val="4168693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2899" y="3016135"/>
            <a:ext cx="11526200" cy="439992"/>
          </a:xfrm>
        </p:spPr>
        <p:txBody>
          <a:bodyPr lIns="0" tIns="0" rIns="0" bIns="0"/>
          <a:lstStyle>
            <a:lvl1pPr>
              <a:defRPr sz="2859" b="0" i="0">
                <a:solidFill>
                  <a:schemeClr val="bg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862" b="0" i="0">
                <a:solidFill>
                  <a:srgbClr val="7E7E7E"/>
                </a:solidFill>
                <a:latin typeface="Corbel"/>
                <a:cs typeface="Corbel"/>
              </a:defRPr>
            </a:lvl1pPr>
          </a:lstStyle>
          <a:p>
            <a:pPr marL="11527">
              <a:lnSpc>
                <a:spcPts val="912"/>
              </a:lnSpc>
            </a:pPr>
            <a:r>
              <a:rPr lang="de-DE"/>
              <a:t>20/07/2018</a:t>
            </a:r>
            <a:endParaRPr lang="de-DE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  <p:sp>
        <p:nvSpPr>
          <p:cNvPr id="6" name="Holder 2">
            <a:extLst>
              <a:ext uri="{FF2B5EF4-FFF2-40B4-BE49-F238E27FC236}">
                <a16:creationId xmlns:a16="http://schemas.microsoft.com/office/drawing/2014/main" id="{2B11D80A-8141-2B0F-C5C2-F990A41B2C16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4271544" y="6376673"/>
            <a:ext cx="3735791" cy="115737"/>
          </a:xfrm>
        </p:spPr>
        <p:txBody>
          <a:bodyPr lIns="0" tIns="0" rIns="0" bIns="0"/>
          <a:lstStyle>
            <a:lvl1pPr algn="ctr">
              <a:defRPr sz="862" b="0" i="0">
                <a:solidFill>
                  <a:srgbClr val="7E7E7E"/>
                </a:solidFill>
                <a:latin typeface="Corbel"/>
                <a:cs typeface="Corbel"/>
              </a:defRPr>
            </a:lvl1pPr>
          </a:lstStyle>
          <a:p>
            <a:pPr marL="11527">
              <a:lnSpc>
                <a:spcPts val="912"/>
              </a:lnSpc>
            </a:pPr>
            <a:r>
              <a:rPr lang="de-DE" dirty="0"/>
              <a:t>Gemeinsam Barrieren abbauen</a:t>
            </a:r>
          </a:p>
        </p:txBody>
      </p:sp>
    </p:spTree>
    <p:extLst>
      <p:ext uri="{BB962C8B-B14F-4D97-AF65-F5344CB8AC3E}">
        <p14:creationId xmlns:p14="http://schemas.microsoft.com/office/powerpoint/2010/main" val="1489572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8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601" y="1304287"/>
            <a:ext cx="3444023" cy="4243892"/>
          </a:xfrm>
          <a:custGeom>
            <a:avLst/>
            <a:gdLst/>
            <a:ahLst/>
            <a:cxnLst/>
            <a:rect l="l" t="t" r="r" b="b"/>
            <a:pathLst>
              <a:path w="3020695" h="4676140">
                <a:moveTo>
                  <a:pt x="0" y="0"/>
                </a:moveTo>
                <a:lnTo>
                  <a:pt x="0" y="4675631"/>
                </a:lnTo>
                <a:lnTo>
                  <a:pt x="3020567" y="4675631"/>
                </a:lnTo>
                <a:lnTo>
                  <a:pt x="3020567" y="0"/>
                </a:lnTo>
                <a:lnTo>
                  <a:pt x="0" y="0"/>
                </a:lnTo>
                <a:close/>
              </a:path>
            </a:pathLst>
          </a:custGeom>
          <a:solidFill>
            <a:srgbClr val="3FB9D2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17" name="bk object 17"/>
          <p:cNvSpPr/>
          <p:nvPr/>
        </p:nvSpPr>
        <p:spPr>
          <a:xfrm>
            <a:off x="11810172" y="1298756"/>
            <a:ext cx="381826" cy="42531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2899" y="3016135"/>
            <a:ext cx="11526200" cy="4847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50" b="0" i="0">
                <a:solidFill>
                  <a:schemeClr val="bg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26302" y="6554444"/>
            <a:ext cx="3739395" cy="25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 sz="1000" b="0" i="0">
                <a:solidFill>
                  <a:srgbClr val="7E7E7E"/>
                </a:solidFill>
                <a:latin typeface="Corbel"/>
                <a:cs typeface="Corbel"/>
              </a:defRPr>
            </a:lvl1pPr>
          </a:lstStyle>
          <a:p>
            <a:pPr marL="11527">
              <a:lnSpc>
                <a:spcPts val="912"/>
              </a:lnSpc>
            </a:pPr>
            <a:r>
              <a:rPr lang="de-DE" dirty="0"/>
              <a:t>Gemeinsam Barrieren abbauen</a:t>
            </a:r>
          </a:p>
          <a:p>
            <a:pPr marL="11527">
              <a:lnSpc>
                <a:spcPts val="912"/>
              </a:lnSpc>
            </a:pPr>
            <a:endParaRPr lang="de-DE" sz="1452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3325" y="5848096"/>
            <a:ext cx="655211" cy="1157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62" b="0" i="0">
                <a:solidFill>
                  <a:srgbClr val="7E7E7E"/>
                </a:solidFill>
                <a:latin typeface="Corbel"/>
                <a:cs typeface="Corbel"/>
              </a:defRPr>
            </a:lvl1pPr>
          </a:lstStyle>
          <a:p>
            <a:pPr marL="11527">
              <a:lnSpc>
                <a:spcPts val="912"/>
              </a:lnSpc>
            </a:pPr>
            <a:r>
              <a:rPr lang="de-DE" dirty="0"/>
              <a:t>03.07.2024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pic>
        <p:nvPicPr>
          <p:cNvPr id="10" name="Grafik 1">
            <a:extLst>
              <a:ext uri="{FF2B5EF4-FFF2-40B4-BE49-F238E27FC236}">
                <a16:creationId xmlns:a16="http://schemas.microsoft.com/office/drawing/2014/main" id="{04ECC9BA-D388-462E-A3CC-ADACEFA112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7435" y="6103621"/>
            <a:ext cx="1748812" cy="576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8166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 rot="16200000">
            <a:off x="4129713" y="-3904037"/>
            <a:ext cx="815723" cy="9075149"/>
          </a:xfrm>
          <a:custGeom>
            <a:avLst/>
            <a:gdLst/>
            <a:ahLst/>
            <a:cxnLst/>
            <a:rect l="l" t="t" r="r" b="b"/>
            <a:pathLst>
              <a:path w="3020695" h="4676140">
                <a:moveTo>
                  <a:pt x="0" y="0"/>
                </a:moveTo>
                <a:lnTo>
                  <a:pt x="0" y="4675631"/>
                </a:lnTo>
                <a:lnTo>
                  <a:pt x="3020567" y="4675631"/>
                </a:lnTo>
                <a:lnTo>
                  <a:pt x="3020567" y="0"/>
                </a:lnTo>
                <a:lnTo>
                  <a:pt x="0" y="0"/>
                </a:lnTo>
                <a:close/>
              </a:path>
            </a:pathLst>
          </a:custGeom>
          <a:solidFill>
            <a:srgbClr val="3FB9D2"/>
          </a:solidFill>
        </p:spPr>
        <p:txBody>
          <a:bodyPr vert="vert" wrap="square" lIns="0" tIns="0" rIns="0" bIns="0" rtlCol="0" anchor="ctr"/>
          <a:lstStyle/>
          <a:p>
            <a:endParaRPr sz="1634" dirty="0"/>
          </a:p>
        </p:txBody>
      </p:sp>
      <p:sp>
        <p:nvSpPr>
          <p:cNvPr id="17" name="bk object 17"/>
          <p:cNvSpPr/>
          <p:nvPr/>
        </p:nvSpPr>
        <p:spPr>
          <a:xfrm>
            <a:off x="11810172" y="1298756"/>
            <a:ext cx="381826" cy="425311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2899" y="3016135"/>
            <a:ext cx="11526200" cy="4847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50" b="0" i="0">
                <a:solidFill>
                  <a:schemeClr val="bg1"/>
                </a:solidFill>
                <a:latin typeface="Corbel"/>
                <a:cs typeface="Corbe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26302" y="6554444"/>
            <a:ext cx="3739395" cy="25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 sz="1000" b="0" i="0">
                <a:solidFill>
                  <a:srgbClr val="7E7E7E"/>
                </a:solidFill>
                <a:latin typeface="Corbel"/>
                <a:cs typeface="Corbel"/>
              </a:defRPr>
            </a:lvl1pPr>
          </a:lstStyle>
          <a:p>
            <a:pPr marL="11527">
              <a:lnSpc>
                <a:spcPts val="912"/>
              </a:lnSpc>
            </a:pPr>
            <a:r>
              <a:rPr lang="de-DE" dirty="0"/>
              <a:t>Gemeinsam Barrieren abbauen</a:t>
            </a:r>
          </a:p>
          <a:p>
            <a:pPr marL="11527">
              <a:lnSpc>
                <a:spcPts val="912"/>
              </a:lnSpc>
            </a:pPr>
            <a:endParaRPr lang="de-DE" sz="1452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3325" y="5848096"/>
            <a:ext cx="655211" cy="1157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62" b="0" i="0">
                <a:solidFill>
                  <a:srgbClr val="7E7E7E"/>
                </a:solidFill>
                <a:latin typeface="Corbel"/>
                <a:cs typeface="Corbel"/>
              </a:defRPr>
            </a:lvl1pPr>
          </a:lstStyle>
          <a:p>
            <a:pPr marL="11527">
              <a:lnSpc>
                <a:spcPts val="912"/>
              </a:lnSpc>
            </a:pPr>
            <a:r>
              <a:rPr lang="de-DE" dirty="0"/>
              <a:t>03.07.2024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pic>
        <p:nvPicPr>
          <p:cNvPr id="10" name="Grafik 1">
            <a:extLst>
              <a:ext uri="{FF2B5EF4-FFF2-40B4-BE49-F238E27FC236}">
                <a16:creationId xmlns:a16="http://schemas.microsoft.com/office/drawing/2014/main" id="{04ECC9BA-D388-462E-A3CC-ADACEFA112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7435" y="6103621"/>
            <a:ext cx="1748812" cy="576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3339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14955">
        <a:defRPr>
          <a:latin typeface="+mn-lt"/>
          <a:ea typeface="+mn-ea"/>
          <a:cs typeface="+mn-cs"/>
        </a:defRPr>
      </a:lvl2pPr>
      <a:lvl3pPr marL="829909">
        <a:defRPr>
          <a:latin typeface="+mn-lt"/>
          <a:ea typeface="+mn-ea"/>
          <a:cs typeface="+mn-cs"/>
        </a:defRPr>
      </a:lvl3pPr>
      <a:lvl4pPr marL="1244864">
        <a:defRPr>
          <a:latin typeface="+mn-lt"/>
          <a:ea typeface="+mn-ea"/>
          <a:cs typeface="+mn-cs"/>
        </a:defRPr>
      </a:lvl4pPr>
      <a:lvl5pPr marL="1659819">
        <a:defRPr>
          <a:latin typeface="+mn-lt"/>
          <a:ea typeface="+mn-ea"/>
          <a:cs typeface="+mn-cs"/>
        </a:defRPr>
      </a:lvl5pPr>
      <a:lvl6pPr marL="2074774">
        <a:defRPr>
          <a:latin typeface="+mn-lt"/>
          <a:ea typeface="+mn-ea"/>
          <a:cs typeface="+mn-cs"/>
        </a:defRPr>
      </a:lvl6pPr>
      <a:lvl7pPr marL="2489728">
        <a:defRPr>
          <a:latin typeface="+mn-lt"/>
          <a:ea typeface="+mn-ea"/>
          <a:cs typeface="+mn-cs"/>
        </a:defRPr>
      </a:lvl7pPr>
      <a:lvl8pPr marL="2904683">
        <a:defRPr>
          <a:latin typeface="+mn-lt"/>
          <a:ea typeface="+mn-ea"/>
          <a:cs typeface="+mn-cs"/>
        </a:defRPr>
      </a:lvl8pPr>
      <a:lvl9pPr marL="3319638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3.xml"/><Relationship Id="rId4" Type="http://schemas.openxmlformats.org/officeDocument/2006/relationships/slide" Target="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h-freiburg.de/hochschule/hochschulleitung-und-gremien/gleichstellung-akademische-personalentwicklung-und-familienfoerderung/beratung-und-interessensvertretungen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4.xml"/><Relationship Id="rId4" Type="http://schemas.openxmlformats.org/officeDocument/2006/relationships/slide" Target="sl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5.xml"/><Relationship Id="rId4" Type="http://schemas.openxmlformats.org/officeDocument/2006/relationships/slide" Target="slid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6.xml"/><Relationship Id="rId4" Type="http://schemas.openxmlformats.org/officeDocument/2006/relationships/slide" Target="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" y="1255851"/>
            <a:ext cx="9624767" cy="4295671"/>
          </a:xfrm>
          <a:custGeom>
            <a:avLst/>
            <a:gdLst/>
            <a:ahLst/>
            <a:cxnLst/>
            <a:rect l="l" t="t" r="r" b="b"/>
            <a:pathLst>
              <a:path w="8018145" h="4677410">
                <a:moveTo>
                  <a:pt x="0" y="0"/>
                </a:moveTo>
                <a:lnTo>
                  <a:pt x="0" y="4677155"/>
                </a:lnTo>
                <a:lnTo>
                  <a:pt x="8017763" y="4677155"/>
                </a:lnTo>
                <a:lnTo>
                  <a:pt x="8017763" y="0"/>
                </a:lnTo>
                <a:lnTo>
                  <a:pt x="0" y="0"/>
                </a:lnTo>
                <a:close/>
              </a:path>
            </a:pathLst>
          </a:custGeom>
          <a:solidFill>
            <a:srgbClr val="3FB9D2"/>
          </a:solidFill>
        </p:spPr>
        <p:txBody>
          <a:bodyPr wrap="square" lIns="0" tIns="0" rIns="0" bIns="0" rtlCol="0"/>
          <a:lstStyle/>
          <a:p>
            <a:pPr defTabSz="829909">
              <a:defRPr/>
            </a:pPr>
            <a:endParaRPr sz="1634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783358" y="1255851"/>
            <a:ext cx="2408641" cy="42531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829909">
              <a:defRPr/>
            </a:pPr>
            <a:endParaRPr sz="1634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4480" y="2023708"/>
            <a:ext cx="8910320" cy="304314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 defTabSz="829909">
              <a:defRPr/>
            </a:pPr>
            <a:endParaRPr lang="de-DE" sz="2400" b="1" dirty="0">
              <a:latin typeface="Corbel" panose="020B0503020204020204" pitchFamily="34" charset="0"/>
            </a:endParaRPr>
          </a:p>
          <a:p>
            <a:pPr marL="11527" defTabSz="829909">
              <a:defRPr/>
            </a:pPr>
            <a:r>
              <a:rPr lang="de-DE" sz="2400" b="1" dirty="0">
                <a:latin typeface="Corbel" panose="020B0503020204020204" pitchFamily="34" charset="0"/>
              </a:rPr>
              <a:t>Barrieren in Studium und Arbeit – Ein Erfahrungsbericht aus der Beratungspraxis der Stabsstelle Gleichstellung, akademische Personalentwicklung und Familienförderung</a:t>
            </a:r>
            <a:br>
              <a:rPr lang="de-DE" sz="2400" dirty="0">
                <a:latin typeface="Corbel" panose="020B0503020204020204" pitchFamily="34" charset="0"/>
              </a:rPr>
            </a:br>
            <a:br>
              <a:rPr lang="de-DE" sz="4000" spc="-59" dirty="0">
                <a:solidFill>
                  <a:srgbClr val="FFFFFF"/>
                </a:solidFill>
                <a:latin typeface="Corbel"/>
                <a:cs typeface="Corbel"/>
              </a:rPr>
            </a:br>
            <a:r>
              <a:rPr lang="de-DE" sz="2000" spc="-59" dirty="0">
                <a:solidFill>
                  <a:srgbClr val="FFFFFF"/>
                </a:solidFill>
                <a:latin typeface="Corbel"/>
                <a:cs typeface="Corbel"/>
              </a:rPr>
              <a:t>03.07.2024</a:t>
            </a:r>
          </a:p>
          <a:p>
            <a:pPr marL="11527" defTabSz="829909">
              <a:defRPr/>
            </a:pPr>
            <a:endParaRPr lang="de-DE" sz="2541" spc="-59" dirty="0">
              <a:solidFill>
                <a:srgbClr val="FFFFFF"/>
              </a:solidFill>
              <a:latin typeface="Corbel"/>
              <a:cs typeface="Corbel"/>
            </a:endParaRPr>
          </a:p>
          <a:p>
            <a:pPr marL="11527" defTabSz="829909">
              <a:defRPr/>
            </a:pPr>
            <a:r>
              <a:rPr lang="de-DE" sz="1634" spc="-59" dirty="0">
                <a:solidFill>
                  <a:srgbClr val="FFFFFF"/>
                </a:solidFill>
                <a:latin typeface="Corbel"/>
                <a:cs typeface="Corbel"/>
              </a:rPr>
              <a:t>Anja Bechstein &amp; Leona Cordi</a:t>
            </a:r>
            <a:endParaRPr sz="3630" dirty="0">
              <a:solidFill>
                <a:prstClr val="black"/>
              </a:solidFill>
              <a:latin typeface="Corbel"/>
              <a:cs typeface="Corbe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xfrm>
            <a:off x="2956890" y="6164708"/>
            <a:ext cx="4149378" cy="1339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 algn="ctr" defTabSz="829909">
              <a:lnSpc>
                <a:spcPts val="912"/>
              </a:lnSpc>
              <a:defRPr/>
            </a:pPr>
            <a:r>
              <a:rPr lang="de-DE" sz="1400" dirty="0"/>
              <a:t>Gemeinsam Barrieren abbauen </a:t>
            </a:r>
            <a:endParaRPr sz="1400" dirty="0"/>
          </a:p>
        </p:txBody>
      </p:sp>
      <p:pic>
        <p:nvPicPr>
          <p:cNvPr id="9" name="Grafik 1">
            <a:extLst>
              <a:ext uri="{FF2B5EF4-FFF2-40B4-BE49-F238E27FC236}">
                <a16:creationId xmlns:a16="http://schemas.microsoft.com/office/drawing/2014/main" id="{B034B10C-0DDB-4380-BC7C-AC82223784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027" y="5909425"/>
            <a:ext cx="1472116" cy="60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D2BC6B-4DD4-8F59-D4C8-E0A1EE4BD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219" y="2549015"/>
            <a:ext cx="2461101" cy="1759969"/>
          </a:xfrm>
        </p:spPr>
        <p:txBody>
          <a:bodyPr/>
          <a:lstStyle/>
          <a:p>
            <a:r>
              <a:rPr lang="de-DE" dirty="0"/>
              <a:t>Was macht eigentlich die Stabsstelle Gleichstellung?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0425732-3FF4-08C7-4399-16E41AD0F5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77920" y="1310640"/>
            <a:ext cx="7904480" cy="276999"/>
          </a:xfrm>
        </p:spPr>
        <p:txBody>
          <a:bodyPr/>
          <a:lstStyle/>
          <a:p>
            <a:r>
              <a:rPr lang="de-DE" dirty="0"/>
              <a:t> </a:t>
            </a:r>
          </a:p>
        </p:txBody>
      </p:sp>
      <p:pic>
        <p:nvPicPr>
          <p:cNvPr id="5" name="Picture 17">
            <a:extLst>
              <a:ext uri="{FF2B5EF4-FFF2-40B4-BE49-F238E27FC236}">
                <a16:creationId xmlns:a16="http://schemas.microsoft.com/office/drawing/2014/main" id="{80FFC31E-9A3B-7CB7-6809-FEB5D9E638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07" t="12836" r="11394" b="12549"/>
          <a:stretch>
            <a:fillRect/>
          </a:stretch>
        </p:blipFill>
        <p:spPr bwMode="auto">
          <a:xfrm>
            <a:off x="4368799" y="559220"/>
            <a:ext cx="6506723" cy="4988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ject 8">
            <a:extLst>
              <a:ext uri="{FF2B5EF4-FFF2-40B4-BE49-F238E27FC236}">
                <a16:creationId xmlns:a16="http://schemas.microsoft.com/office/drawing/2014/main" id="{DC0D2A6A-1467-1B07-C09C-70BB4EA82027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3913048" y="6419433"/>
            <a:ext cx="4149378" cy="1339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 algn="ctr" defTabSz="829909">
              <a:lnSpc>
                <a:spcPts val="912"/>
              </a:lnSpc>
              <a:defRPr/>
            </a:pPr>
            <a:r>
              <a:rPr lang="de-DE" sz="1400" dirty="0"/>
              <a:t>Gemeinsam Barrieren abbauen </a:t>
            </a:r>
            <a:endParaRPr sz="1400" dirty="0"/>
          </a:p>
        </p:txBody>
      </p:sp>
    </p:spTree>
    <p:extLst>
      <p:ext uri="{BB962C8B-B14F-4D97-AF65-F5344CB8AC3E}">
        <p14:creationId xmlns:p14="http://schemas.microsoft.com/office/powerpoint/2010/main" val="2686827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FC335F1-B6C0-4012-BC07-9FAC902D321C}"/>
              </a:ext>
            </a:extLst>
          </p:cNvPr>
          <p:cNvSpPr/>
          <p:nvPr/>
        </p:nvSpPr>
        <p:spPr>
          <a:xfrm>
            <a:off x="120034" y="1299634"/>
            <a:ext cx="2229465" cy="4590354"/>
          </a:xfrm>
          <a:prstGeom prst="roundRect">
            <a:avLst>
              <a:gd name="adj" fmla="val 6555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dirty="0">
                <a:solidFill>
                  <a:schemeClr val="accent5">
                    <a:lumMod val="5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Sexualisierte Diskriminierung und Gewalt</a:t>
            </a:r>
          </a:p>
        </p:txBody>
      </p:sp>
      <p:sp>
        <p:nvSpPr>
          <p:cNvPr id="3" name="Rectangle : coins arrondis 3">
            <a:extLst>
              <a:ext uri="{FF2B5EF4-FFF2-40B4-BE49-F238E27FC236}">
                <a16:creationId xmlns:a16="http://schemas.microsoft.com/office/drawing/2014/main" id="{B81F20A2-31C0-780F-CFE3-620B942C1E48}"/>
              </a:ext>
            </a:extLst>
          </p:cNvPr>
          <p:cNvSpPr/>
          <p:nvPr/>
        </p:nvSpPr>
        <p:spPr>
          <a:xfrm>
            <a:off x="2494934" y="1299636"/>
            <a:ext cx="2229465" cy="4590355"/>
          </a:xfrm>
          <a:prstGeom prst="roundRect">
            <a:avLst>
              <a:gd name="adj" fmla="val 6555"/>
            </a:avLst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Gender</a:t>
            </a:r>
          </a:p>
        </p:txBody>
      </p:sp>
      <p:sp>
        <p:nvSpPr>
          <p:cNvPr id="5" name="Rectangle : coins arrondis 3">
            <a:extLst>
              <a:ext uri="{FF2B5EF4-FFF2-40B4-BE49-F238E27FC236}">
                <a16:creationId xmlns:a16="http://schemas.microsoft.com/office/drawing/2014/main" id="{679D4A10-6A01-73C0-F3DC-DB8FCB23D99D}"/>
              </a:ext>
            </a:extLst>
          </p:cNvPr>
          <p:cNvSpPr/>
          <p:nvPr/>
        </p:nvSpPr>
        <p:spPr>
          <a:xfrm>
            <a:off x="4831734" y="1299637"/>
            <a:ext cx="2229465" cy="4590354"/>
          </a:xfrm>
          <a:prstGeom prst="roundRect">
            <a:avLst>
              <a:gd name="adj" fmla="val 6555"/>
            </a:avLst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Rassismus</a:t>
            </a:r>
          </a:p>
        </p:txBody>
      </p:sp>
      <p:sp>
        <p:nvSpPr>
          <p:cNvPr id="6" name="Rectangle : coins arrondis 3">
            <a:extLst>
              <a:ext uri="{FF2B5EF4-FFF2-40B4-BE49-F238E27FC236}">
                <a16:creationId xmlns:a16="http://schemas.microsoft.com/office/drawing/2014/main" id="{932CD1E2-8B80-9CCD-DFC2-0D333D6F7FEA}"/>
              </a:ext>
            </a:extLst>
          </p:cNvPr>
          <p:cNvSpPr/>
          <p:nvPr/>
        </p:nvSpPr>
        <p:spPr>
          <a:xfrm>
            <a:off x="7168535" y="1299637"/>
            <a:ext cx="2229464" cy="4590354"/>
          </a:xfrm>
          <a:prstGeom prst="roundRect">
            <a:avLst>
              <a:gd name="adj" fmla="val 6555"/>
            </a:avLst>
          </a:prstGeom>
          <a:solidFill>
            <a:schemeClr val="accent5">
              <a:lumMod val="75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dirty="0">
                <a:solidFill>
                  <a:schemeClr val="accent5">
                    <a:lumMod val="40000"/>
                    <a:lumOff val="6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Studium mit Beeinträchtigung</a:t>
            </a:r>
          </a:p>
        </p:txBody>
      </p:sp>
      <p:sp>
        <p:nvSpPr>
          <p:cNvPr id="7" name="Rectangle : coins arrondis 3">
            <a:extLst>
              <a:ext uri="{FF2B5EF4-FFF2-40B4-BE49-F238E27FC236}">
                <a16:creationId xmlns:a16="http://schemas.microsoft.com/office/drawing/2014/main" id="{4BD8067A-FA25-8CBA-08C5-6E7765991AFB}"/>
              </a:ext>
            </a:extLst>
          </p:cNvPr>
          <p:cNvSpPr/>
          <p:nvPr/>
        </p:nvSpPr>
        <p:spPr>
          <a:xfrm>
            <a:off x="9505335" y="1299634"/>
            <a:ext cx="2229464" cy="4590356"/>
          </a:xfrm>
          <a:prstGeom prst="roundRect">
            <a:avLst>
              <a:gd name="adj" fmla="val 6555"/>
            </a:avLst>
          </a:prstGeom>
          <a:solidFill>
            <a:schemeClr val="accent5">
              <a:lumMod val="50000"/>
            </a:schemeClr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Fürsorge-verantwortung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3911438-609C-F535-C547-EC61C5CAF70E}"/>
              </a:ext>
            </a:extLst>
          </p:cNvPr>
          <p:cNvSpPr txBox="1"/>
          <p:nvPr/>
        </p:nvSpPr>
        <p:spPr>
          <a:xfrm>
            <a:off x="0" y="383600"/>
            <a:ext cx="33386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solidFill>
                  <a:schemeClr val="bg1"/>
                </a:solidFill>
                <a:latin typeface="Corbel" panose="020B0503020204020204" pitchFamily="34" charset="0"/>
              </a:rPr>
              <a:t>Beratungslandkarte</a:t>
            </a:r>
          </a:p>
        </p:txBody>
      </p:sp>
      <p:sp>
        <p:nvSpPr>
          <p:cNvPr id="12" name="object 8">
            <a:extLst>
              <a:ext uri="{FF2B5EF4-FFF2-40B4-BE49-F238E27FC236}">
                <a16:creationId xmlns:a16="http://schemas.microsoft.com/office/drawing/2014/main" id="{59175A2E-5B15-1B1D-01A9-37D3ABC7A059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3913048" y="6419433"/>
            <a:ext cx="4149378" cy="1339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 algn="ctr" defTabSz="829909">
              <a:lnSpc>
                <a:spcPts val="912"/>
              </a:lnSpc>
              <a:defRPr/>
            </a:pPr>
            <a:r>
              <a:rPr lang="de-DE" sz="1400" dirty="0"/>
              <a:t>Gemeinsam Barrieren abbauen </a:t>
            </a:r>
            <a:endParaRPr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69153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hlinkClick r:id="rId4" action="ppaction://hlinksldjump"/>
            <a:extLst>
              <a:ext uri="{FF2B5EF4-FFF2-40B4-BE49-F238E27FC236}">
                <a16:creationId xmlns:a16="http://schemas.microsoft.com/office/drawing/2014/main" id="{2FC335F1-B6C0-4012-BC07-9FAC902D321C}"/>
              </a:ext>
            </a:extLst>
          </p:cNvPr>
          <p:cNvSpPr/>
          <p:nvPr/>
        </p:nvSpPr>
        <p:spPr>
          <a:xfrm>
            <a:off x="120034" y="1282704"/>
            <a:ext cx="2229464" cy="4590000"/>
          </a:xfrm>
          <a:prstGeom prst="roundRect">
            <a:avLst>
              <a:gd name="adj" fmla="val 6555"/>
            </a:avLst>
          </a:prstGeom>
          <a:solidFill>
            <a:schemeClr val="bg1"/>
          </a:solidFill>
          <a:ln w="28575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de-DE" sz="22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24F30C08-6788-D683-864B-7DA8BA0EC89E}"/>
              </a:ext>
            </a:extLst>
          </p:cNvPr>
          <p:cNvSpPr txBox="1"/>
          <p:nvPr/>
        </p:nvSpPr>
        <p:spPr>
          <a:xfrm>
            <a:off x="0" y="383600"/>
            <a:ext cx="33386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solidFill>
                  <a:schemeClr val="bg1"/>
                </a:solidFill>
                <a:latin typeface="Corbel" panose="020B0503020204020204" pitchFamily="34" charset="0"/>
              </a:rPr>
              <a:t>Beratungslandkarte</a:t>
            </a:r>
          </a:p>
        </p:txBody>
      </p:sp>
      <p:sp>
        <p:nvSpPr>
          <p:cNvPr id="3" name="Rectangle : coins arrondis 3">
            <a:extLst>
              <a:ext uri="{FF2B5EF4-FFF2-40B4-BE49-F238E27FC236}">
                <a16:creationId xmlns:a16="http://schemas.microsoft.com/office/drawing/2014/main" id="{B81F20A2-31C0-780F-CFE3-620B942C1E48}"/>
              </a:ext>
            </a:extLst>
          </p:cNvPr>
          <p:cNvSpPr/>
          <p:nvPr/>
        </p:nvSpPr>
        <p:spPr>
          <a:xfrm>
            <a:off x="2502564" y="1282704"/>
            <a:ext cx="2228400" cy="4590000"/>
          </a:xfrm>
          <a:prstGeom prst="roundRect">
            <a:avLst>
              <a:gd name="adj" fmla="val 6555"/>
            </a:avLst>
          </a:prstGeom>
          <a:solidFill>
            <a:schemeClr val="bg1"/>
          </a:solidFill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de-DE" sz="2000" dirty="0">
              <a:solidFill>
                <a:schemeClr val="accent5">
                  <a:lumMod val="40000"/>
                  <a:lumOff val="6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5" name="Rectangle : coins arrondis 3">
            <a:extLst>
              <a:ext uri="{FF2B5EF4-FFF2-40B4-BE49-F238E27FC236}">
                <a16:creationId xmlns:a16="http://schemas.microsoft.com/office/drawing/2014/main" id="{679D4A10-6A01-73C0-F3DC-DB8FCB23D99D}"/>
              </a:ext>
            </a:extLst>
          </p:cNvPr>
          <p:cNvSpPr/>
          <p:nvPr/>
        </p:nvSpPr>
        <p:spPr>
          <a:xfrm>
            <a:off x="4873537" y="1282702"/>
            <a:ext cx="2228400" cy="4590000"/>
          </a:xfrm>
          <a:prstGeom prst="roundRect">
            <a:avLst>
              <a:gd name="adj" fmla="val 6555"/>
            </a:avLst>
          </a:prstGeom>
          <a:solidFill>
            <a:schemeClr val="bg1"/>
          </a:solidFill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de-DE" sz="2000" dirty="0">
              <a:solidFill>
                <a:schemeClr val="accent5">
                  <a:lumMod val="60000"/>
                  <a:lumOff val="4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" name="Rectangle : coins arrondis 3">
            <a:extLst>
              <a:ext uri="{FF2B5EF4-FFF2-40B4-BE49-F238E27FC236}">
                <a16:creationId xmlns:a16="http://schemas.microsoft.com/office/drawing/2014/main" id="{932CD1E2-8B80-9CCD-DFC2-0D333D6F7FEA}"/>
              </a:ext>
            </a:extLst>
          </p:cNvPr>
          <p:cNvSpPr/>
          <p:nvPr/>
        </p:nvSpPr>
        <p:spPr>
          <a:xfrm>
            <a:off x="7210339" y="1282702"/>
            <a:ext cx="2228400" cy="4590000"/>
          </a:xfrm>
          <a:prstGeom prst="roundRect">
            <a:avLst>
              <a:gd name="adj" fmla="val 6555"/>
            </a:avLst>
          </a:prstGeom>
          <a:solidFill>
            <a:schemeClr val="bg1"/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de-DE" sz="2200" dirty="0">
              <a:solidFill>
                <a:schemeClr val="accent5">
                  <a:lumMod val="7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7" name="Rectangle : coins arrondis 3">
            <a:extLst>
              <a:ext uri="{FF2B5EF4-FFF2-40B4-BE49-F238E27FC236}">
                <a16:creationId xmlns:a16="http://schemas.microsoft.com/office/drawing/2014/main" id="{4BD8067A-FA25-8CBA-08C5-6E7765991AFB}"/>
              </a:ext>
            </a:extLst>
          </p:cNvPr>
          <p:cNvSpPr/>
          <p:nvPr/>
        </p:nvSpPr>
        <p:spPr>
          <a:xfrm>
            <a:off x="9547139" y="1282699"/>
            <a:ext cx="2228400" cy="4590000"/>
          </a:xfrm>
          <a:prstGeom prst="roundRect">
            <a:avLst>
              <a:gd name="adj" fmla="val 6555"/>
            </a:avLst>
          </a:prstGeom>
          <a:solidFill>
            <a:schemeClr val="bg1"/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de-DE" sz="2200" dirty="0">
              <a:solidFill>
                <a:schemeClr val="accent5">
                  <a:lumMod val="5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9" name="Rectangle : coins arrondis 3">
            <a:extLst>
              <a:ext uri="{FF2B5EF4-FFF2-40B4-BE49-F238E27FC236}">
                <a16:creationId xmlns:a16="http://schemas.microsoft.com/office/drawing/2014/main" id="{A0A59D49-B216-B441-572A-E7DF5DB612B2}"/>
              </a:ext>
            </a:extLst>
          </p:cNvPr>
          <p:cNvSpPr/>
          <p:nvPr/>
        </p:nvSpPr>
        <p:spPr>
          <a:xfrm>
            <a:off x="203200" y="1358903"/>
            <a:ext cx="2055600" cy="4424391"/>
          </a:xfrm>
          <a:prstGeom prst="roundRect">
            <a:avLst>
              <a:gd name="adj" fmla="val 6555"/>
            </a:avLst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1700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Belästigung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1700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Stalking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1700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Digitale Gewalt im Rahmen einer studentischen Umfrage</a:t>
            </a:r>
          </a:p>
        </p:txBody>
      </p:sp>
      <p:sp>
        <p:nvSpPr>
          <p:cNvPr id="10" name="Rectangle : coins arrondis 3">
            <a:extLst>
              <a:ext uri="{FF2B5EF4-FFF2-40B4-BE49-F238E27FC236}">
                <a16:creationId xmlns:a16="http://schemas.microsoft.com/office/drawing/2014/main" id="{645E0360-203E-5F78-8716-0A6F1061597E}"/>
              </a:ext>
            </a:extLst>
          </p:cNvPr>
          <p:cNvSpPr/>
          <p:nvPr/>
        </p:nvSpPr>
        <p:spPr>
          <a:xfrm>
            <a:off x="2592204" y="1374383"/>
            <a:ext cx="2055600" cy="4424400"/>
          </a:xfrm>
          <a:prstGeom prst="roundRect">
            <a:avLst>
              <a:gd name="adj" fmla="val 6555"/>
            </a:avLst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1700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Änderung von Namen- und Geschlechts-eintrag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1700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Unisex-Toiletten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1700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sexistische Äußerungen von Anleiter im ISP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1700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PCB-Belastung in Seminar-räumen im Kontext von Schwanger-</a:t>
            </a:r>
            <a:r>
              <a:rPr lang="de-DE" sz="170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schaft</a:t>
            </a:r>
            <a:r>
              <a:rPr lang="de-DE" sz="1700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 &amp; Stillzeit</a:t>
            </a:r>
          </a:p>
        </p:txBody>
      </p:sp>
      <p:sp>
        <p:nvSpPr>
          <p:cNvPr id="11" name="Rectangle : coins arrondis 3">
            <a:extLst>
              <a:ext uri="{FF2B5EF4-FFF2-40B4-BE49-F238E27FC236}">
                <a16:creationId xmlns:a16="http://schemas.microsoft.com/office/drawing/2014/main" id="{40894112-F961-8DF7-4803-CBA4A8224E99}"/>
              </a:ext>
            </a:extLst>
          </p:cNvPr>
          <p:cNvSpPr/>
          <p:nvPr/>
        </p:nvSpPr>
        <p:spPr>
          <a:xfrm>
            <a:off x="4953974" y="1374640"/>
            <a:ext cx="2055600" cy="4424400"/>
          </a:xfrm>
          <a:prstGeom prst="roundRect">
            <a:avLst>
              <a:gd name="adj" fmla="val 6555"/>
            </a:avLst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1700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Rassismus-erfahrungen </a:t>
            </a:r>
            <a:br>
              <a:rPr lang="de-DE" sz="1700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de-DE" sz="1700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im Rahmen </a:t>
            </a:r>
            <a:br>
              <a:rPr lang="de-DE" sz="1700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de-DE" sz="1700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des ISP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1700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Diskriminierung von Studentin mit Kopftuch</a:t>
            </a:r>
          </a:p>
        </p:txBody>
      </p:sp>
      <p:sp>
        <p:nvSpPr>
          <p:cNvPr id="12" name="Rectangle : coins arrondis 3">
            <a:extLst>
              <a:ext uri="{FF2B5EF4-FFF2-40B4-BE49-F238E27FC236}">
                <a16:creationId xmlns:a16="http://schemas.microsoft.com/office/drawing/2014/main" id="{84342F77-A89D-4370-62D4-C804F24A66EA}"/>
              </a:ext>
            </a:extLst>
          </p:cNvPr>
          <p:cNvSpPr/>
          <p:nvPr/>
        </p:nvSpPr>
        <p:spPr>
          <a:xfrm>
            <a:off x="7278074" y="1374640"/>
            <a:ext cx="2055600" cy="4424400"/>
          </a:xfrm>
          <a:prstGeom prst="roundRect">
            <a:avLst>
              <a:gd name="adj" fmla="val 6555"/>
            </a:avLst>
          </a:prstGeom>
          <a:solidFill>
            <a:schemeClr val="accent5">
              <a:lumMod val="75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1700" dirty="0">
                <a:solidFill>
                  <a:schemeClr val="accent5">
                    <a:lumMod val="40000"/>
                    <a:lumOff val="6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Nachteils-</a:t>
            </a:r>
            <a:r>
              <a:rPr lang="de-DE" sz="1700" dirty="0" err="1">
                <a:solidFill>
                  <a:schemeClr val="accent5">
                    <a:lumMod val="40000"/>
                    <a:lumOff val="6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ausgleich</a:t>
            </a:r>
            <a:r>
              <a:rPr lang="de-DE" sz="1700" dirty="0">
                <a:solidFill>
                  <a:schemeClr val="accent5">
                    <a:lumMod val="40000"/>
                    <a:lumOff val="6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br>
              <a:rPr lang="de-DE" sz="1700" dirty="0">
                <a:solidFill>
                  <a:schemeClr val="accent5">
                    <a:lumMod val="40000"/>
                    <a:lumOff val="6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</a:br>
            <a:r>
              <a:rPr lang="de-DE" sz="1700" dirty="0">
                <a:solidFill>
                  <a:schemeClr val="accent5">
                    <a:lumMod val="40000"/>
                    <a:lumOff val="6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im Kontext von ADHS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1700" dirty="0">
                <a:solidFill>
                  <a:schemeClr val="accent5">
                    <a:lumMod val="40000"/>
                    <a:lumOff val="6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Sehbehinderung</a:t>
            </a:r>
          </a:p>
        </p:txBody>
      </p:sp>
      <p:sp>
        <p:nvSpPr>
          <p:cNvPr id="13" name="Rectangle : coins arrondis 3">
            <a:extLst>
              <a:ext uri="{FF2B5EF4-FFF2-40B4-BE49-F238E27FC236}">
                <a16:creationId xmlns:a16="http://schemas.microsoft.com/office/drawing/2014/main" id="{C334CF48-CEB8-2F0D-C36F-42FC8421278B}"/>
              </a:ext>
            </a:extLst>
          </p:cNvPr>
          <p:cNvSpPr/>
          <p:nvPr/>
        </p:nvSpPr>
        <p:spPr>
          <a:xfrm>
            <a:off x="9627573" y="1374640"/>
            <a:ext cx="2055600" cy="4424400"/>
          </a:xfrm>
          <a:prstGeom prst="roundRect">
            <a:avLst>
              <a:gd name="adj" fmla="val 6555"/>
            </a:avLst>
          </a:prstGeom>
          <a:solidFill>
            <a:schemeClr val="accent5">
              <a:lumMod val="50000"/>
            </a:schemeClr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17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Pflege von Angehörigen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17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Nachteils-</a:t>
            </a:r>
            <a:r>
              <a:rPr lang="de-DE" sz="17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ausgleich</a:t>
            </a:r>
            <a:r>
              <a:rPr lang="de-DE" sz="17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 für studierende Eltern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 sz="1700" dirty="0">
              <a:solidFill>
                <a:schemeClr val="accent5">
                  <a:lumMod val="40000"/>
                  <a:lumOff val="6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id="{3325E747-6F85-10EA-2E5D-D85679034383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3913048" y="6419433"/>
            <a:ext cx="4149378" cy="1339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 algn="ctr" defTabSz="829909">
              <a:lnSpc>
                <a:spcPts val="912"/>
              </a:lnSpc>
              <a:defRPr/>
            </a:pPr>
            <a:r>
              <a:rPr lang="de-DE" sz="1400" dirty="0"/>
              <a:t>Gemeinsam Barrieren abbauen </a:t>
            </a:r>
            <a:endParaRPr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28627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5053C77C-470F-48DF-BA0A-FA5D5DF45B79}"/>
              </a:ext>
            </a:extLst>
          </p:cNvPr>
          <p:cNvSpPr/>
          <p:nvPr/>
        </p:nvSpPr>
        <p:spPr>
          <a:xfrm>
            <a:off x="0" y="2529507"/>
            <a:ext cx="335988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Beratungsnetzwerk </a:t>
            </a:r>
            <a:r>
              <a:rPr lang="de-DE" sz="2800" b="1" dirty="0">
                <a:solidFill>
                  <a:prstClr val="white"/>
                </a:solidFill>
                <a:latin typeface="Corbel" panose="020B0503020204020204" pitchFamily="34" charset="0"/>
              </a:rPr>
              <a:t>Antidiskriminierung &amp;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800" b="1" dirty="0">
                <a:solidFill>
                  <a:prstClr val="white"/>
                </a:solidFill>
                <a:latin typeface="Corbel" panose="020B0503020204020204" pitchFamily="34" charset="0"/>
              </a:rPr>
              <a:t>Chancengleichheit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rbel" panose="020B0503020204020204" pitchFamily="34" charset="0"/>
              <a:ea typeface="+mn-ea"/>
              <a:cs typeface="+mn-cs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D0572BD-82F8-4945-BAB0-8C82001E26E9}"/>
              </a:ext>
            </a:extLst>
          </p:cNvPr>
          <p:cNvSpPr txBox="1"/>
          <p:nvPr/>
        </p:nvSpPr>
        <p:spPr>
          <a:xfrm>
            <a:off x="3912124" y="1329179"/>
            <a:ext cx="67967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4FAA50BF-CE93-450F-9BC4-954D7915CEC3}"/>
              </a:ext>
            </a:extLst>
          </p:cNvPr>
          <p:cNvSpPr txBox="1"/>
          <p:nvPr/>
        </p:nvSpPr>
        <p:spPr>
          <a:xfrm>
            <a:off x="3657600" y="1028343"/>
            <a:ext cx="7443448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400" b="1" dirty="0">
              <a:latin typeface="Corbel" panose="020B0503020204020204" pitchFamily="34" charset="0"/>
              <a:hlinkClick r:id="rId3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Zusammenschluss aller (gesetzlichen) Beauftragten und Ansprechpersonen an der PH, die zum Thema Antidiskriminierung und Chancengleichheit beraten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Angebot einer unabhängigen, vertraulichen Erstberatung im Zusammenhang mit Diskriminierung und Chancengleichheit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Ziele: Vernetzung der Akteur*innen; Stärkung des Diskriminierungsschutzes an der Hochschule; Abbau von Zugangshürden; Identifikation von Defiziten; Professionalisierung des Beratungsangebots; Rückkopplung der Beratungserfahrungen in Hochschulentwicklungsprozess</a:t>
            </a:r>
          </a:p>
          <a:p>
            <a:endParaRPr lang="de-DE" sz="1400" b="1" dirty="0">
              <a:latin typeface="Corbel" panose="020B0503020204020204" pitchFamily="34" charset="0"/>
              <a:hlinkClick r:id="rId3"/>
            </a:endParaRPr>
          </a:p>
          <a:p>
            <a:endParaRPr lang="de-DE" sz="1400" b="1" dirty="0">
              <a:latin typeface="Corbel" panose="020B0503020204020204" pitchFamily="34" charset="0"/>
              <a:hlinkClick r:id="rId3"/>
            </a:endParaRPr>
          </a:p>
          <a:p>
            <a:r>
              <a:rPr lang="de-DE" sz="1400" b="1" dirty="0">
                <a:latin typeface="Corbel" panose="020B0503020204020204" pitchFamily="34" charset="0"/>
                <a:hlinkClick r:id="rId3"/>
              </a:rPr>
              <a:t>https://www.ph-freiburg.de/hochschule/hochschulleitung-und-gremien/gleichstellung-akademische-personalentwicklung-und-familienfoerderung/beratung-und-interessensvertretungen.html</a:t>
            </a:r>
            <a:endParaRPr lang="de-DE" sz="1400" b="1" dirty="0">
              <a:latin typeface="Corbel" panose="020B0503020204020204" pitchFamily="34" charset="0"/>
            </a:endParaRPr>
          </a:p>
          <a:p>
            <a:endParaRPr lang="de-DE" sz="2400" b="1" dirty="0">
              <a:latin typeface="Corbel" panose="020B0503020204020204" pitchFamily="34" charset="0"/>
            </a:endParaRPr>
          </a:p>
          <a:p>
            <a:endParaRPr lang="de-DE" dirty="0">
              <a:latin typeface="Corbel" panose="020B0503020204020204" pitchFamily="34" charset="0"/>
            </a:endParaRPr>
          </a:p>
        </p:txBody>
      </p:sp>
      <p:pic>
        <p:nvPicPr>
          <p:cNvPr id="7" name="Grafik 6" descr="Ein Bild, das Muster, nähen, monochrom enthält.&#10;&#10;Automatisch generierte Beschreibung">
            <a:extLst>
              <a:ext uri="{FF2B5EF4-FFF2-40B4-BE49-F238E27FC236}">
                <a16:creationId xmlns:a16="http://schemas.microsoft.com/office/drawing/2014/main" id="{807D88BB-CD09-5105-ACBA-B483D537CD1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1199" y="4790372"/>
            <a:ext cx="738449" cy="738449"/>
          </a:xfrm>
          <a:prstGeom prst="rect">
            <a:avLst/>
          </a:prstGeom>
        </p:spPr>
      </p:pic>
      <p:sp>
        <p:nvSpPr>
          <p:cNvPr id="2" name="object 8">
            <a:extLst>
              <a:ext uri="{FF2B5EF4-FFF2-40B4-BE49-F238E27FC236}">
                <a16:creationId xmlns:a16="http://schemas.microsoft.com/office/drawing/2014/main" id="{F80EA713-884D-14C2-D8AD-1256B4C47ACB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3913048" y="6419433"/>
            <a:ext cx="4149378" cy="1339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 algn="ctr" defTabSz="829909">
              <a:lnSpc>
                <a:spcPts val="912"/>
              </a:lnSpc>
              <a:defRPr/>
            </a:pPr>
            <a:r>
              <a:rPr lang="de-DE" sz="1400" dirty="0"/>
              <a:t>Gemeinsam Barrieren abbauen </a:t>
            </a:r>
            <a:endParaRPr sz="1400" dirty="0"/>
          </a:p>
        </p:txBody>
      </p:sp>
    </p:spTree>
    <p:extLst>
      <p:ext uri="{BB962C8B-B14F-4D97-AF65-F5344CB8AC3E}">
        <p14:creationId xmlns:p14="http://schemas.microsoft.com/office/powerpoint/2010/main" val="1069406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5053C77C-470F-48DF-BA0A-FA5D5DF45B79}"/>
              </a:ext>
            </a:extLst>
          </p:cNvPr>
          <p:cNvSpPr/>
          <p:nvPr/>
        </p:nvSpPr>
        <p:spPr>
          <a:xfrm>
            <a:off x="0" y="2529507"/>
            <a:ext cx="3359887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de-DE" sz="2800" b="1" dirty="0">
                <a:solidFill>
                  <a:prstClr val="white"/>
                </a:solidFill>
                <a:latin typeface="Corbel" panose="020B0503020204020204" pitchFamily="34" charset="0"/>
              </a:rPr>
              <a:t>Studierende Eltern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rPr>
              <a:t>- Ausgangs-voraussetzungen -</a:t>
            </a:r>
          </a:p>
        </p:txBody>
      </p:sp>
      <p:sp>
        <p:nvSpPr>
          <p:cNvPr id="2" name="object 8">
            <a:extLst>
              <a:ext uri="{FF2B5EF4-FFF2-40B4-BE49-F238E27FC236}">
                <a16:creationId xmlns:a16="http://schemas.microsoft.com/office/drawing/2014/main" id="{F80EA713-884D-14C2-D8AD-1256B4C47ACB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3913048" y="6419433"/>
            <a:ext cx="4149378" cy="1339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 marR="0" lvl="0" indent="0" algn="ctr" defTabSz="829909" rtl="0" eaLnBrk="1" fontAlgn="auto" latinLnBrk="0" hangingPunct="1">
              <a:lnSpc>
                <a:spcPts val="912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7E7E7E"/>
                </a:solidFill>
                <a:effectLst/>
                <a:uLnTx/>
                <a:uFillTx/>
                <a:latin typeface="Corbel"/>
                <a:ea typeface="+mn-ea"/>
              </a:rPr>
              <a:t>Gemeinsam Barrieren abbauen 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srgbClr val="7E7E7E"/>
              </a:solidFill>
              <a:effectLst/>
              <a:uLnTx/>
              <a:uFillTx/>
              <a:latin typeface="Corbel"/>
              <a:ea typeface="+mn-ea"/>
            </a:endParaRPr>
          </a:p>
        </p:txBody>
      </p:sp>
      <p:grpSp>
        <p:nvGrpSpPr>
          <p:cNvPr id="20" name="Gruppieren 19">
            <a:extLst>
              <a:ext uri="{FF2B5EF4-FFF2-40B4-BE49-F238E27FC236}">
                <a16:creationId xmlns:a16="http://schemas.microsoft.com/office/drawing/2014/main" id="{072223FF-A86E-22C9-6FD5-5FC791CC495B}"/>
              </a:ext>
            </a:extLst>
          </p:cNvPr>
          <p:cNvGrpSpPr/>
          <p:nvPr/>
        </p:nvGrpSpPr>
        <p:grpSpPr>
          <a:xfrm>
            <a:off x="3408215" y="737402"/>
            <a:ext cx="8139294" cy="5348372"/>
            <a:chOff x="3657600" y="1028343"/>
            <a:chExt cx="8139294" cy="5348372"/>
          </a:xfrm>
        </p:grpSpPr>
        <p:sp>
          <p:nvSpPr>
            <p:cNvPr id="6" name="Textfeld 5">
              <a:extLst>
                <a:ext uri="{FF2B5EF4-FFF2-40B4-BE49-F238E27FC236}">
                  <a16:creationId xmlns:a16="http://schemas.microsoft.com/office/drawing/2014/main" id="{1D0572BD-82F8-4945-BAB0-8C82001E26E9}"/>
                </a:ext>
              </a:extLst>
            </p:cNvPr>
            <p:cNvSpPr txBox="1"/>
            <p:nvPr/>
          </p:nvSpPr>
          <p:spPr>
            <a:xfrm>
              <a:off x="3912124" y="1329179"/>
              <a:ext cx="6796725" cy="50475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800" dirty="0">
                  <a:latin typeface="Aptos" panose="020B0004020202020204" pitchFamily="34" charset="0"/>
                </a:rPr>
                <a:t>6-8 % stud. Eltern deutschlandweit </a:t>
              </a:r>
              <a:r>
                <a:rPr lang="de-DE" sz="1800" i="1" dirty="0">
                  <a:latin typeface="Aptos" panose="020B0004020202020204" pitchFamily="34" charset="0"/>
                </a:rPr>
                <a:t>(Sozialerhebung des BMBF), keine Daten für die PH</a:t>
              </a:r>
              <a:endParaRPr lang="de-DE" sz="1800" i="0" dirty="0">
                <a:latin typeface="Aptos" panose="020B0004020202020204" pitchFamily="34" charset="0"/>
              </a:endParaRPr>
            </a:p>
            <a:p>
              <a:endParaRPr lang="de-DE" sz="1800" i="0" dirty="0">
                <a:solidFill>
                  <a:prstClr val="black"/>
                </a:solidFill>
                <a:latin typeface="Aptos" panose="020B0004020202020204" pitchFamily="34" charset="0"/>
              </a:endParaRPr>
            </a:p>
            <a:p>
              <a:r>
                <a:rPr lang="de-DE" sz="1800" i="0" dirty="0">
                  <a:solidFill>
                    <a:prstClr val="black"/>
                  </a:solidFill>
                  <a:latin typeface="Aptos" panose="020B0004020202020204" pitchFamily="34" charset="0"/>
                </a:rPr>
                <a:t>wählen häufiger TZ-Studiengänge als andere Studierendengruppen, bei uns nur einige wenige Studiengänge in TZ, de facto studieren Eltern aber in Teilzeit</a:t>
              </a:r>
            </a:p>
            <a:p>
              <a:endParaRPr lang="de-DE" sz="1200" dirty="0">
                <a:solidFill>
                  <a:prstClr val="black"/>
                </a:solidFill>
                <a:latin typeface="Aptos" panose="020B0004020202020204" pitchFamily="34" charset="0"/>
              </a:endParaRPr>
            </a:p>
            <a:p>
              <a:r>
                <a:rPr lang="de-DE" sz="1800" b="1" i="0" dirty="0">
                  <a:solidFill>
                    <a:prstClr val="black"/>
                  </a:solidFill>
                  <a:latin typeface="Aptos" panose="020B0004020202020204" pitchFamily="34" charset="0"/>
                </a:rPr>
                <a:t>Themen allgemein:</a:t>
              </a:r>
            </a:p>
            <a:p>
              <a:endParaRPr lang="de-DE" sz="1800" i="0" dirty="0">
                <a:solidFill>
                  <a:prstClr val="black"/>
                </a:solidFill>
                <a:latin typeface="Aptos" panose="020B0004020202020204" pitchFamily="34" charset="0"/>
              </a:endParaRPr>
            </a:p>
            <a:p>
              <a:endParaRPr lang="de-DE" dirty="0">
                <a:solidFill>
                  <a:prstClr val="black"/>
                </a:solidFill>
                <a:latin typeface="Aptos" panose="020B0004020202020204" pitchFamily="34" charset="0"/>
              </a:endParaRPr>
            </a:p>
            <a:p>
              <a:endParaRPr lang="de-DE" dirty="0">
                <a:solidFill>
                  <a:prstClr val="black"/>
                </a:solidFill>
                <a:latin typeface="Aptos" panose="020B0004020202020204" pitchFamily="34" charset="0"/>
              </a:endParaRPr>
            </a:p>
            <a:p>
              <a:endParaRPr lang="de-DE" dirty="0">
                <a:solidFill>
                  <a:prstClr val="black"/>
                </a:solidFill>
                <a:latin typeface="Aptos" panose="020B0004020202020204" pitchFamily="34" charset="0"/>
              </a:endParaRPr>
            </a:p>
            <a:p>
              <a:endParaRPr lang="de-DE" dirty="0">
                <a:solidFill>
                  <a:prstClr val="black"/>
                </a:solidFill>
                <a:latin typeface="Aptos" panose="020B0004020202020204" pitchFamily="34" charset="0"/>
              </a:endParaRPr>
            </a:p>
            <a:p>
              <a:endParaRPr lang="de-DE" dirty="0">
                <a:solidFill>
                  <a:prstClr val="black"/>
                </a:solidFill>
                <a:latin typeface="Aptos" panose="020B0004020202020204" pitchFamily="34" charset="0"/>
              </a:endParaRPr>
            </a:p>
            <a:p>
              <a:endParaRPr lang="de-DE" dirty="0">
                <a:solidFill>
                  <a:prstClr val="black"/>
                </a:solidFill>
                <a:latin typeface="Aptos" panose="020B0004020202020204" pitchFamily="34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 pitchFamily="34" charset="0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0B0004020202020204" pitchFamily="34" charset="0"/>
                  <a:ea typeface="+mn-ea"/>
                  <a:cs typeface="+mn-cs"/>
                </a:rPr>
                <a:t>	</a:t>
              </a:r>
              <a:r>
                <a:rPr kumimoji="0" lang="de-DE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0B0004020202020204" pitchFamily="34" charset="0"/>
                  <a:ea typeface="+mn-ea"/>
                  <a:cs typeface="+mn-cs"/>
                </a:rPr>
                <a:t>Auf welche Barrieren treffen die Eltern im 	Studium an unserer Hochschule </a:t>
              </a:r>
              <a:r>
                <a:rPr kumimoji="0" lang="de-DE" sz="2000" b="1" i="0" u="sng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0B0004020202020204" pitchFamily="34" charset="0"/>
                  <a:ea typeface="+mn-ea"/>
                  <a:cs typeface="+mn-cs"/>
                </a:rPr>
                <a:t>zusätzlich</a:t>
              </a:r>
              <a:r>
                <a:rPr kumimoji="0" lang="de-DE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ptos" panose="020B0004020202020204" pitchFamily="34" charset="0"/>
                  <a:ea typeface="+mn-ea"/>
                  <a:cs typeface="+mn-cs"/>
                </a:rPr>
                <a:t>? </a:t>
              </a:r>
            </a:p>
          </p:txBody>
        </p:sp>
        <p:sp>
          <p:nvSpPr>
            <p:cNvPr id="3" name="Textfeld 2">
              <a:extLst>
                <a:ext uri="{FF2B5EF4-FFF2-40B4-BE49-F238E27FC236}">
                  <a16:creationId xmlns:a16="http://schemas.microsoft.com/office/drawing/2014/main" id="{4FAA50BF-CE93-450F-9BC4-954D7915CEC3}"/>
                </a:ext>
              </a:extLst>
            </p:cNvPr>
            <p:cNvSpPr txBox="1"/>
            <p:nvPr/>
          </p:nvSpPr>
          <p:spPr>
            <a:xfrm>
              <a:off x="3657600" y="1028343"/>
              <a:ext cx="7443448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 pitchFamily="34" charset="0"/>
                <a:ea typeface="+mn-ea"/>
                <a:cs typeface="+mn-cs"/>
              </a:endParaRPr>
            </a:p>
          </p:txBody>
        </p:sp>
        <p:grpSp>
          <p:nvGrpSpPr>
            <p:cNvPr id="15" name="Gruppieren 14">
              <a:extLst>
                <a:ext uri="{FF2B5EF4-FFF2-40B4-BE49-F238E27FC236}">
                  <a16:creationId xmlns:a16="http://schemas.microsoft.com/office/drawing/2014/main" id="{80056868-8DCF-28AA-3358-D7A2D7653939}"/>
                </a:ext>
              </a:extLst>
            </p:cNvPr>
            <p:cNvGrpSpPr/>
            <p:nvPr/>
          </p:nvGrpSpPr>
          <p:grpSpPr>
            <a:xfrm>
              <a:off x="4350327" y="3563210"/>
              <a:ext cx="2104971" cy="1935045"/>
              <a:chOff x="3912124" y="1565564"/>
              <a:chExt cx="2179591" cy="1999980"/>
            </a:xfrm>
          </p:grpSpPr>
          <p:sp>
            <p:nvSpPr>
              <p:cNvPr id="7" name="Ellipse 6">
                <a:extLst>
                  <a:ext uri="{FF2B5EF4-FFF2-40B4-BE49-F238E27FC236}">
                    <a16:creationId xmlns:a16="http://schemas.microsoft.com/office/drawing/2014/main" id="{A7129847-84C2-3BCF-029E-0D58CE9DCD79}"/>
                  </a:ext>
                </a:extLst>
              </p:cNvPr>
              <p:cNvSpPr/>
              <p:nvPr/>
            </p:nvSpPr>
            <p:spPr>
              <a:xfrm>
                <a:off x="3912124" y="1565564"/>
                <a:ext cx="2017621" cy="1999980"/>
              </a:xfrm>
              <a:prstGeom prst="ellips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>
                  <a:solidFill>
                    <a:schemeClr val="accent5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E2C4E9BC-8499-A422-E8CC-8CBC499DCA91}"/>
                  </a:ext>
                </a:extLst>
              </p:cNvPr>
              <p:cNvSpPr txBox="1"/>
              <p:nvPr/>
            </p:nvSpPr>
            <p:spPr>
              <a:xfrm>
                <a:off x="4429169" y="2266396"/>
                <a:ext cx="1662546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>
                    <a:solidFill>
                      <a:prstClr val="black"/>
                    </a:solidFill>
                    <a:latin typeface="Aptos" panose="020B0004020202020204" pitchFamily="34" charset="0"/>
                  </a:rPr>
                  <a:t>Zeit fürs Studium</a:t>
                </a:r>
              </a:p>
              <a:p>
                <a:endParaRPr lang="de-DE" dirty="0"/>
              </a:p>
            </p:txBody>
          </p:sp>
        </p:grpSp>
        <p:grpSp>
          <p:nvGrpSpPr>
            <p:cNvPr id="16" name="Gruppieren 15">
              <a:extLst>
                <a:ext uri="{FF2B5EF4-FFF2-40B4-BE49-F238E27FC236}">
                  <a16:creationId xmlns:a16="http://schemas.microsoft.com/office/drawing/2014/main" id="{E62C9FA3-A651-29A0-B26D-DA9E979D2D1F}"/>
                </a:ext>
              </a:extLst>
            </p:cNvPr>
            <p:cNvGrpSpPr/>
            <p:nvPr/>
          </p:nvGrpSpPr>
          <p:grpSpPr>
            <a:xfrm>
              <a:off x="6172695" y="2868716"/>
              <a:ext cx="2125551" cy="2017911"/>
              <a:chOff x="6772928" y="2878479"/>
              <a:chExt cx="1984361" cy="1999980"/>
            </a:xfrm>
          </p:grpSpPr>
          <p:sp>
            <p:nvSpPr>
              <p:cNvPr id="8" name="Ellipse 7">
                <a:extLst>
                  <a:ext uri="{FF2B5EF4-FFF2-40B4-BE49-F238E27FC236}">
                    <a16:creationId xmlns:a16="http://schemas.microsoft.com/office/drawing/2014/main" id="{FC5A1708-B206-0A7A-A565-26268EB483B2}"/>
                  </a:ext>
                </a:extLst>
              </p:cNvPr>
              <p:cNvSpPr/>
              <p:nvPr/>
            </p:nvSpPr>
            <p:spPr>
              <a:xfrm>
                <a:off x="6772928" y="2878479"/>
                <a:ext cx="1984361" cy="1999980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>
                  <a:solidFill>
                    <a:schemeClr val="accent5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3329DEF3-3057-DF42-4D54-B206CFA5E3E5}"/>
                  </a:ext>
                </a:extLst>
              </p:cNvPr>
              <p:cNvSpPr txBox="1"/>
              <p:nvPr/>
            </p:nvSpPr>
            <p:spPr>
              <a:xfrm>
                <a:off x="6973634" y="3729836"/>
                <a:ext cx="166254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>
                    <a:solidFill>
                      <a:prstClr val="black"/>
                    </a:solidFill>
                    <a:latin typeface="Aptos" panose="020B0004020202020204" pitchFamily="34" charset="0"/>
                  </a:rPr>
                  <a:t>Geldknappheit</a:t>
                </a:r>
              </a:p>
              <a:p>
                <a:endParaRPr lang="de-DE" dirty="0"/>
              </a:p>
            </p:txBody>
          </p:sp>
        </p:grpSp>
        <p:grpSp>
          <p:nvGrpSpPr>
            <p:cNvPr id="17" name="Gruppieren 16">
              <a:extLst>
                <a:ext uri="{FF2B5EF4-FFF2-40B4-BE49-F238E27FC236}">
                  <a16:creationId xmlns:a16="http://schemas.microsoft.com/office/drawing/2014/main" id="{F96522FE-2BD8-89D8-5F58-8463EDD69927}"/>
                </a:ext>
              </a:extLst>
            </p:cNvPr>
            <p:cNvGrpSpPr/>
            <p:nvPr/>
          </p:nvGrpSpPr>
          <p:grpSpPr>
            <a:xfrm>
              <a:off x="7938183" y="3563209"/>
              <a:ext cx="1998169" cy="1935046"/>
              <a:chOff x="8400283" y="594461"/>
              <a:chExt cx="1998169" cy="1935046"/>
            </a:xfrm>
          </p:grpSpPr>
          <p:sp>
            <p:nvSpPr>
              <p:cNvPr id="9" name="Ellipse 8">
                <a:extLst>
                  <a:ext uri="{FF2B5EF4-FFF2-40B4-BE49-F238E27FC236}">
                    <a16:creationId xmlns:a16="http://schemas.microsoft.com/office/drawing/2014/main" id="{1F08BE2D-5BBE-8F0A-D2FB-6CE24BFCF24C}"/>
                  </a:ext>
                </a:extLst>
              </p:cNvPr>
              <p:cNvSpPr/>
              <p:nvPr/>
            </p:nvSpPr>
            <p:spPr>
              <a:xfrm>
                <a:off x="8400283" y="594461"/>
                <a:ext cx="1919900" cy="1935046"/>
              </a:xfrm>
              <a:prstGeom prst="ellips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>
                  <a:solidFill>
                    <a:schemeClr val="accent5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71AC24EF-DA1D-62DF-63FF-E7C6EF7F994D}"/>
                  </a:ext>
                </a:extLst>
              </p:cNvPr>
              <p:cNvSpPr txBox="1"/>
              <p:nvPr/>
            </p:nvSpPr>
            <p:spPr>
              <a:xfrm>
                <a:off x="8478552" y="1397675"/>
                <a:ext cx="19199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>
                    <a:solidFill>
                      <a:prstClr val="black"/>
                    </a:solidFill>
                    <a:latin typeface="Aptos" panose="020B0004020202020204" pitchFamily="34" charset="0"/>
                  </a:rPr>
                  <a:t>Kinderbetreuung</a:t>
                </a:r>
              </a:p>
              <a:p>
                <a:endParaRPr lang="de-DE" dirty="0"/>
              </a:p>
            </p:txBody>
          </p:sp>
        </p:grpSp>
        <p:grpSp>
          <p:nvGrpSpPr>
            <p:cNvPr id="18" name="Gruppieren 17">
              <a:extLst>
                <a:ext uri="{FF2B5EF4-FFF2-40B4-BE49-F238E27FC236}">
                  <a16:creationId xmlns:a16="http://schemas.microsoft.com/office/drawing/2014/main" id="{77BEF83D-C101-4F69-7419-5C6DA544936E}"/>
                </a:ext>
              </a:extLst>
            </p:cNvPr>
            <p:cNvGrpSpPr/>
            <p:nvPr/>
          </p:nvGrpSpPr>
          <p:grpSpPr>
            <a:xfrm>
              <a:off x="9777341" y="3012774"/>
              <a:ext cx="2019553" cy="1999980"/>
              <a:chOff x="9081495" y="2878479"/>
              <a:chExt cx="2019553" cy="1999980"/>
            </a:xfrm>
          </p:grpSpPr>
          <p:sp>
            <p:nvSpPr>
              <p:cNvPr id="10" name="Ellipse 9">
                <a:extLst>
                  <a:ext uri="{FF2B5EF4-FFF2-40B4-BE49-F238E27FC236}">
                    <a16:creationId xmlns:a16="http://schemas.microsoft.com/office/drawing/2014/main" id="{39F8FA4C-BD07-B0DB-3219-348DCF262394}"/>
                  </a:ext>
                </a:extLst>
              </p:cNvPr>
              <p:cNvSpPr/>
              <p:nvPr/>
            </p:nvSpPr>
            <p:spPr>
              <a:xfrm>
                <a:off x="9081495" y="2878479"/>
                <a:ext cx="2019553" cy="1999980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>
                  <a:solidFill>
                    <a:schemeClr val="accent5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183195A3-A697-CEA8-91AC-7C7AFCA1B989}"/>
                  </a:ext>
                </a:extLst>
              </p:cNvPr>
              <p:cNvSpPr txBox="1"/>
              <p:nvPr/>
            </p:nvSpPr>
            <p:spPr>
              <a:xfrm>
                <a:off x="9294815" y="3701152"/>
                <a:ext cx="166254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>
                    <a:solidFill>
                      <a:prstClr val="black"/>
                    </a:solidFill>
                    <a:latin typeface="Aptos" panose="020B0004020202020204" pitchFamily="34" charset="0"/>
                  </a:rPr>
                  <a:t>Wohnsituation</a:t>
                </a:r>
              </a:p>
              <a:p>
                <a:endParaRPr lang="de-DE" dirty="0"/>
              </a:p>
            </p:txBody>
          </p:sp>
        </p:grpSp>
        <p:sp>
          <p:nvSpPr>
            <p:cNvPr id="19" name="Pfeil: nach rechts 18">
              <a:extLst>
                <a:ext uri="{FF2B5EF4-FFF2-40B4-BE49-F238E27FC236}">
                  <a16:creationId xmlns:a16="http://schemas.microsoft.com/office/drawing/2014/main" id="{2506BBC7-089D-DC98-CBA5-4133DF94E062}"/>
                </a:ext>
              </a:extLst>
            </p:cNvPr>
            <p:cNvSpPr/>
            <p:nvPr/>
          </p:nvSpPr>
          <p:spPr>
            <a:xfrm>
              <a:off x="3913048" y="5721927"/>
              <a:ext cx="437279" cy="290946"/>
            </a:xfrm>
            <a:prstGeom prst="right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3951367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hlinkClick r:id="rId4" action="ppaction://hlinksldjump"/>
            <a:extLst>
              <a:ext uri="{FF2B5EF4-FFF2-40B4-BE49-F238E27FC236}">
                <a16:creationId xmlns:a16="http://schemas.microsoft.com/office/drawing/2014/main" id="{2FC335F1-B6C0-4012-BC07-9FAC902D321C}"/>
              </a:ext>
            </a:extLst>
          </p:cNvPr>
          <p:cNvSpPr/>
          <p:nvPr/>
        </p:nvSpPr>
        <p:spPr>
          <a:xfrm>
            <a:off x="120034" y="1282704"/>
            <a:ext cx="2229464" cy="4590000"/>
          </a:xfrm>
          <a:prstGeom prst="roundRect">
            <a:avLst>
              <a:gd name="adj" fmla="val 6555"/>
            </a:avLst>
          </a:prstGeom>
          <a:solidFill>
            <a:schemeClr val="bg1"/>
          </a:solidFill>
          <a:ln w="28575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de-DE" sz="22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24F30C08-6788-D683-864B-7DA8BA0EC89E}"/>
              </a:ext>
            </a:extLst>
          </p:cNvPr>
          <p:cNvSpPr txBox="1"/>
          <p:nvPr/>
        </p:nvSpPr>
        <p:spPr>
          <a:xfrm>
            <a:off x="0" y="383600"/>
            <a:ext cx="91855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solidFill>
                  <a:schemeClr val="bg1"/>
                </a:solidFill>
                <a:latin typeface="Corbel" panose="020B0503020204020204" pitchFamily="34" charset="0"/>
              </a:rPr>
              <a:t>Barrieren finden sich vor allem in folgenden Bereichen …</a:t>
            </a:r>
          </a:p>
        </p:txBody>
      </p:sp>
      <p:sp>
        <p:nvSpPr>
          <p:cNvPr id="3" name="Rectangle : coins arrondis 3">
            <a:extLst>
              <a:ext uri="{FF2B5EF4-FFF2-40B4-BE49-F238E27FC236}">
                <a16:creationId xmlns:a16="http://schemas.microsoft.com/office/drawing/2014/main" id="{B81F20A2-31C0-780F-CFE3-620B942C1E48}"/>
              </a:ext>
            </a:extLst>
          </p:cNvPr>
          <p:cNvSpPr/>
          <p:nvPr/>
        </p:nvSpPr>
        <p:spPr>
          <a:xfrm>
            <a:off x="2502564" y="1282704"/>
            <a:ext cx="2228400" cy="4590000"/>
          </a:xfrm>
          <a:prstGeom prst="roundRect">
            <a:avLst>
              <a:gd name="adj" fmla="val 6555"/>
            </a:avLst>
          </a:prstGeom>
          <a:solidFill>
            <a:schemeClr val="bg1"/>
          </a:solidFill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de-DE" sz="2000" dirty="0">
              <a:solidFill>
                <a:schemeClr val="accent5">
                  <a:lumMod val="40000"/>
                  <a:lumOff val="6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5" name="Rectangle : coins arrondis 3">
            <a:extLst>
              <a:ext uri="{FF2B5EF4-FFF2-40B4-BE49-F238E27FC236}">
                <a16:creationId xmlns:a16="http://schemas.microsoft.com/office/drawing/2014/main" id="{679D4A10-6A01-73C0-F3DC-DB8FCB23D99D}"/>
              </a:ext>
            </a:extLst>
          </p:cNvPr>
          <p:cNvSpPr/>
          <p:nvPr/>
        </p:nvSpPr>
        <p:spPr>
          <a:xfrm>
            <a:off x="4873537" y="1282702"/>
            <a:ext cx="2228400" cy="4590000"/>
          </a:xfrm>
          <a:prstGeom prst="roundRect">
            <a:avLst>
              <a:gd name="adj" fmla="val 6555"/>
            </a:avLst>
          </a:prstGeom>
          <a:solidFill>
            <a:schemeClr val="bg1"/>
          </a:solidFill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de-DE" sz="2000" dirty="0">
              <a:solidFill>
                <a:schemeClr val="accent5">
                  <a:lumMod val="60000"/>
                  <a:lumOff val="4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" name="Rectangle : coins arrondis 3">
            <a:extLst>
              <a:ext uri="{FF2B5EF4-FFF2-40B4-BE49-F238E27FC236}">
                <a16:creationId xmlns:a16="http://schemas.microsoft.com/office/drawing/2014/main" id="{932CD1E2-8B80-9CCD-DFC2-0D333D6F7FEA}"/>
              </a:ext>
            </a:extLst>
          </p:cNvPr>
          <p:cNvSpPr/>
          <p:nvPr/>
        </p:nvSpPr>
        <p:spPr>
          <a:xfrm>
            <a:off x="7210339" y="1282702"/>
            <a:ext cx="2228400" cy="4590000"/>
          </a:xfrm>
          <a:prstGeom prst="roundRect">
            <a:avLst>
              <a:gd name="adj" fmla="val 6555"/>
            </a:avLst>
          </a:prstGeom>
          <a:solidFill>
            <a:schemeClr val="bg1"/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de-DE" sz="2200" dirty="0">
              <a:solidFill>
                <a:schemeClr val="accent5">
                  <a:lumMod val="7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7" name="Rectangle : coins arrondis 3">
            <a:extLst>
              <a:ext uri="{FF2B5EF4-FFF2-40B4-BE49-F238E27FC236}">
                <a16:creationId xmlns:a16="http://schemas.microsoft.com/office/drawing/2014/main" id="{4BD8067A-FA25-8CBA-08C5-6E7765991AFB}"/>
              </a:ext>
            </a:extLst>
          </p:cNvPr>
          <p:cNvSpPr/>
          <p:nvPr/>
        </p:nvSpPr>
        <p:spPr>
          <a:xfrm>
            <a:off x="9547139" y="1282699"/>
            <a:ext cx="2228400" cy="4590000"/>
          </a:xfrm>
          <a:prstGeom prst="roundRect">
            <a:avLst>
              <a:gd name="adj" fmla="val 6555"/>
            </a:avLst>
          </a:prstGeom>
          <a:solidFill>
            <a:schemeClr val="bg1"/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de-DE" sz="2200" dirty="0">
              <a:solidFill>
                <a:schemeClr val="accent5">
                  <a:lumMod val="5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9" name="Rectangle : coins arrondis 3">
            <a:extLst>
              <a:ext uri="{FF2B5EF4-FFF2-40B4-BE49-F238E27FC236}">
                <a16:creationId xmlns:a16="http://schemas.microsoft.com/office/drawing/2014/main" id="{A0A59D49-B216-B441-572A-E7DF5DB612B2}"/>
              </a:ext>
            </a:extLst>
          </p:cNvPr>
          <p:cNvSpPr/>
          <p:nvPr/>
        </p:nvSpPr>
        <p:spPr>
          <a:xfrm>
            <a:off x="203200" y="1358903"/>
            <a:ext cx="2055600" cy="4424391"/>
          </a:xfrm>
          <a:prstGeom prst="roundRect">
            <a:avLst>
              <a:gd name="adj" fmla="val 6555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de-DE" sz="1700" dirty="0">
              <a:solidFill>
                <a:schemeClr val="accent5">
                  <a:lumMod val="5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endParaRPr lang="de-DE" sz="1700" dirty="0">
              <a:solidFill>
                <a:schemeClr val="accent5">
                  <a:lumMod val="5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endParaRPr lang="de-DE" sz="1700" dirty="0">
              <a:solidFill>
                <a:schemeClr val="accent5">
                  <a:lumMod val="5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endParaRPr lang="de-DE" sz="1700" dirty="0">
              <a:solidFill>
                <a:schemeClr val="accent5">
                  <a:lumMod val="5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endParaRPr lang="de-DE" sz="1700" dirty="0">
              <a:solidFill>
                <a:schemeClr val="accent5">
                  <a:lumMod val="5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endParaRPr lang="de-DE" sz="1700" dirty="0">
              <a:solidFill>
                <a:schemeClr val="accent5">
                  <a:lumMod val="5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endParaRPr lang="de-DE" sz="1700" dirty="0">
              <a:solidFill>
                <a:schemeClr val="accent5">
                  <a:lumMod val="5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endParaRPr lang="de-DE" sz="1700" dirty="0">
              <a:solidFill>
                <a:schemeClr val="accent5">
                  <a:lumMod val="5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r>
              <a:rPr lang="de-DE" dirty="0">
                <a:solidFill>
                  <a:schemeClr val="accent5">
                    <a:lumMod val="5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Studien-organisation</a:t>
            </a:r>
            <a:endParaRPr lang="de-DE" sz="1700" dirty="0">
              <a:solidFill>
                <a:schemeClr val="accent5">
                  <a:lumMod val="5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0" name="Rectangle : coins arrondis 3">
            <a:extLst>
              <a:ext uri="{FF2B5EF4-FFF2-40B4-BE49-F238E27FC236}">
                <a16:creationId xmlns:a16="http://schemas.microsoft.com/office/drawing/2014/main" id="{645E0360-203E-5F78-8716-0A6F1061597E}"/>
              </a:ext>
            </a:extLst>
          </p:cNvPr>
          <p:cNvSpPr/>
          <p:nvPr/>
        </p:nvSpPr>
        <p:spPr>
          <a:xfrm>
            <a:off x="2592204" y="1374383"/>
            <a:ext cx="2055600" cy="4424400"/>
          </a:xfrm>
          <a:prstGeom prst="roundRect">
            <a:avLst>
              <a:gd name="adj" fmla="val 6555"/>
            </a:avLst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de-DE" sz="1700" dirty="0">
              <a:solidFill>
                <a:schemeClr val="accent5">
                  <a:lumMod val="7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endParaRPr lang="de-DE" sz="1700" dirty="0">
              <a:solidFill>
                <a:schemeClr val="accent5">
                  <a:lumMod val="7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endParaRPr lang="de-DE" sz="1700" dirty="0">
              <a:solidFill>
                <a:schemeClr val="accent5">
                  <a:lumMod val="7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endParaRPr lang="de-DE" sz="1700" dirty="0">
              <a:solidFill>
                <a:schemeClr val="accent5">
                  <a:lumMod val="7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endParaRPr lang="de-DE" sz="1700" dirty="0">
              <a:solidFill>
                <a:schemeClr val="accent5">
                  <a:lumMod val="7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endParaRPr lang="de-DE" sz="1700" dirty="0">
              <a:solidFill>
                <a:schemeClr val="accent5">
                  <a:lumMod val="7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endParaRPr lang="de-DE" sz="1700" dirty="0">
              <a:solidFill>
                <a:schemeClr val="accent5">
                  <a:lumMod val="7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endParaRPr lang="de-DE" sz="1700" dirty="0">
              <a:solidFill>
                <a:schemeClr val="accent5">
                  <a:lumMod val="7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r>
              <a:rPr lang="de-DE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Studien-finanzierung</a:t>
            </a:r>
            <a:endParaRPr lang="de-DE" sz="1800" dirty="0">
              <a:solidFill>
                <a:schemeClr val="accent5">
                  <a:lumMod val="7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endParaRPr lang="de-DE" sz="1700" dirty="0">
              <a:solidFill>
                <a:schemeClr val="accent5">
                  <a:lumMod val="7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1" name="Rectangle : coins arrondis 3">
            <a:extLst>
              <a:ext uri="{FF2B5EF4-FFF2-40B4-BE49-F238E27FC236}">
                <a16:creationId xmlns:a16="http://schemas.microsoft.com/office/drawing/2014/main" id="{40894112-F961-8DF7-4803-CBA4A8224E99}"/>
              </a:ext>
            </a:extLst>
          </p:cNvPr>
          <p:cNvSpPr/>
          <p:nvPr/>
        </p:nvSpPr>
        <p:spPr>
          <a:xfrm>
            <a:off x="4953974" y="1374640"/>
            <a:ext cx="2055600" cy="4424400"/>
          </a:xfrm>
          <a:prstGeom prst="roundRect">
            <a:avLst>
              <a:gd name="adj" fmla="val 6555"/>
            </a:avLst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de-DE" sz="1700" dirty="0">
              <a:solidFill>
                <a:schemeClr val="accent5">
                  <a:lumMod val="7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de-DE" sz="1700" dirty="0">
              <a:solidFill>
                <a:schemeClr val="accent5">
                  <a:lumMod val="7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de-DE" sz="1700" dirty="0">
              <a:solidFill>
                <a:schemeClr val="accent5">
                  <a:lumMod val="7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de-DE" sz="1700" dirty="0">
              <a:solidFill>
                <a:schemeClr val="accent5">
                  <a:lumMod val="7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de-DE" sz="1700" dirty="0">
              <a:solidFill>
                <a:schemeClr val="accent5">
                  <a:lumMod val="7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de-DE" sz="1700" dirty="0">
              <a:solidFill>
                <a:schemeClr val="accent5">
                  <a:lumMod val="7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de-DE" sz="1700" dirty="0">
              <a:solidFill>
                <a:schemeClr val="accent5">
                  <a:lumMod val="7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de-DE" sz="1700" dirty="0">
              <a:solidFill>
                <a:schemeClr val="accent5">
                  <a:lumMod val="7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r>
              <a:rPr lang="de-DE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Wertschätzung und</a:t>
            </a:r>
          </a:p>
          <a:p>
            <a:pPr algn="ctr"/>
            <a:r>
              <a:rPr lang="de-DE" sz="1800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Soziales Miteinander</a:t>
            </a:r>
          </a:p>
          <a:p>
            <a:endParaRPr lang="de-DE" sz="1700" dirty="0">
              <a:solidFill>
                <a:schemeClr val="accent5">
                  <a:lumMod val="7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2" name="Rectangle : coins arrondis 3">
            <a:extLst>
              <a:ext uri="{FF2B5EF4-FFF2-40B4-BE49-F238E27FC236}">
                <a16:creationId xmlns:a16="http://schemas.microsoft.com/office/drawing/2014/main" id="{84342F77-A89D-4370-62D4-C804F24A66EA}"/>
              </a:ext>
            </a:extLst>
          </p:cNvPr>
          <p:cNvSpPr/>
          <p:nvPr/>
        </p:nvSpPr>
        <p:spPr>
          <a:xfrm>
            <a:off x="7278074" y="1374640"/>
            <a:ext cx="2055600" cy="4424400"/>
          </a:xfrm>
          <a:prstGeom prst="roundRect">
            <a:avLst>
              <a:gd name="adj" fmla="val 6555"/>
            </a:avLst>
          </a:prstGeom>
          <a:solidFill>
            <a:schemeClr val="accent5">
              <a:lumMod val="75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de-DE" sz="1800" dirty="0">
              <a:solidFill>
                <a:schemeClr val="accent5">
                  <a:lumMod val="40000"/>
                  <a:lumOff val="6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endParaRPr lang="de-DE" dirty="0">
              <a:solidFill>
                <a:schemeClr val="accent5">
                  <a:lumMod val="40000"/>
                  <a:lumOff val="6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endParaRPr lang="de-DE" sz="1800" dirty="0">
              <a:solidFill>
                <a:schemeClr val="accent5">
                  <a:lumMod val="40000"/>
                  <a:lumOff val="6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endParaRPr lang="de-DE" dirty="0">
              <a:solidFill>
                <a:schemeClr val="accent5">
                  <a:lumMod val="40000"/>
                  <a:lumOff val="6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endParaRPr lang="de-DE" sz="1800" dirty="0">
              <a:solidFill>
                <a:schemeClr val="accent5">
                  <a:lumMod val="40000"/>
                  <a:lumOff val="6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endParaRPr lang="de-DE" dirty="0">
              <a:solidFill>
                <a:schemeClr val="accent5">
                  <a:lumMod val="40000"/>
                  <a:lumOff val="6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endParaRPr lang="de-DE" sz="2900" dirty="0">
              <a:solidFill>
                <a:schemeClr val="accent5">
                  <a:lumMod val="40000"/>
                  <a:lumOff val="6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r>
              <a:rPr lang="de-DE" dirty="0">
                <a:solidFill>
                  <a:schemeClr val="accent5">
                    <a:lumMod val="40000"/>
                    <a:lumOff val="6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Infrastruktur</a:t>
            </a:r>
            <a:endParaRPr lang="de-DE" sz="1800" dirty="0">
              <a:solidFill>
                <a:schemeClr val="accent5">
                  <a:lumMod val="40000"/>
                  <a:lumOff val="6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endParaRPr lang="de-DE" sz="1700" dirty="0">
              <a:solidFill>
                <a:schemeClr val="accent5">
                  <a:lumMod val="40000"/>
                  <a:lumOff val="6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3" name="Rectangle : coins arrondis 3">
            <a:extLst>
              <a:ext uri="{FF2B5EF4-FFF2-40B4-BE49-F238E27FC236}">
                <a16:creationId xmlns:a16="http://schemas.microsoft.com/office/drawing/2014/main" id="{C334CF48-CEB8-2F0D-C36F-42FC8421278B}"/>
              </a:ext>
            </a:extLst>
          </p:cNvPr>
          <p:cNvSpPr/>
          <p:nvPr/>
        </p:nvSpPr>
        <p:spPr>
          <a:xfrm>
            <a:off x="9627573" y="1374640"/>
            <a:ext cx="2055600" cy="4424400"/>
          </a:xfrm>
          <a:prstGeom prst="roundRect">
            <a:avLst>
              <a:gd name="adj" fmla="val 6555"/>
            </a:avLst>
          </a:prstGeom>
          <a:solidFill>
            <a:schemeClr val="accent5">
              <a:lumMod val="50000"/>
            </a:schemeClr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de-DE" sz="18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endParaRPr lang="de-DE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endParaRPr lang="de-DE" sz="18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endParaRPr lang="de-DE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endParaRPr lang="de-DE" sz="18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endParaRPr lang="de-DE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endParaRPr lang="de-DE" sz="29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r>
              <a:rPr lang="de-DE" sz="18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Hochschul-</a:t>
            </a:r>
          </a:p>
          <a:p>
            <a:pPr algn="ctr"/>
            <a:r>
              <a:rPr lang="de-DE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Organisation/ Zuständigkeiten</a:t>
            </a:r>
            <a:endParaRPr lang="de-DE" sz="18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id="{3325E747-6F85-10EA-2E5D-D85679034383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3913048" y="6419433"/>
            <a:ext cx="4149378" cy="1339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 algn="ctr" defTabSz="829909">
              <a:lnSpc>
                <a:spcPts val="912"/>
              </a:lnSpc>
              <a:defRPr/>
            </a:pPr>
            <a:r>
              <a:rPr lang="de-DE" sz="1400" dirty="0"/>
              <a:t>Gemeinsam Barrieren abbauen </a:t>
            </a:r>
            <a:endParaRPr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83349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hlinkClick r:id="rId4" action="ppaction://hlinksldjump"/>
            <a:extLst>
              <a:ext uri="{FF2B5EF4-FFF2-40B4-BE49-F238E27FC236}">
                <a16:creationId xmlns:a16="http://schemas.microsoft.com/office/drawing/2014/main" id="{2FC335F1-B6C0-4012-BC07-9FAC902D321C}"/>
              </a:ext>
            </a:extLst>
          </p:cNvPr>
          <p:cNvSpPr/>
          <p:nvPr/>
        </p:nvSpPr>
        <p:spPr>
          <a:xfrm>
            <a:off x="120034" y="1282704"/>
            <a:ext cx="2229464" cy="4590000"/>
          </a:xfrm>
          <a:prstGeom prst="roundRect">
            <a:avLst>
              <a:gd name="adj" fmla="val 6555"/>
            </a:avLst>
          </a:prstGeom>
          <a:solidFill>
            <a:schemeClr val="bg1"/>
          </a:solidFill>
          <a:ln w="28575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de-DE" sz="22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24F30C08-6788-D683-864B-7DA8BA0EC89E}"/>
              </a:ext>
            </a:extLst>
          </p:cNvPr>
          <p:cNvSpPr txBox="1"/>
          <p:nvPr/>
        </p:nvSpPr>
        <p:spPr>
          <a:xfrm>
            <a:off x="0" y="383600"/>
            <a:ext cx="5985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solidFill>
                  <a:schemeClr val="bg1"/>
                </a:solidFill>
                <a:latin typeface="Corbel" panose="020B0503020204020204" pitchFamily="34" charset="0"/>
              </a:rPr>
              <a:t>Beispiele für Barrieren</a:t>
            </a:r>
          </a:p>
        </p:txBody>
      </p:sp>
      <p:sp>
        <p:nvSpPr>
          <p:cNvPr id="3" name="Rectangle : coins arrondis 3">
            <a:extLst>
              <a:ext uri="{FF2B5EF4-FFF2-40B4-BE49-F238E27FC236}">
                <a16:creationId xmlns:a16="http://schemas.microsoft.com/office/drawing/2014/main" id="{B81F20A2-31C0-780F-CFE3-620B942C1E48}"/>
              </a:ext>
            </a:extLst>
          </p:cNvPr>
          <p:cNvSpPr/>
          <p:nvPr/>
        </p:nvSpPr>
        <p:spPr>
          <a:xfrm>
            <a:off x="2502564" y="1282704"/>
            <a:ext cx="2228400" cy="4590000"/>
          </a:xfrm>
          <a:prstGeom prst="roundRect">
            <a:avLst>
              <a:gd name="adj" fmla="val 6555"/>
            </a:avLst>
          </a:prstGeom>
          <a:solidFill>
            <a:schemeClr val="bg1"/>
          </a:solidFill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de-DE" sz="2000" dirty="0">
              <a:solidFill>
                <a:schemeClr val="accent5">
                  <a:lumMod val="40000"/>
                  <a:lumOff val="6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5" name="Rectangle : coins arrondis 3">
            <a:extLst>
              <a:ext uri="{FF2B5EF4-FFF2-40B4-BE49-F238E27FC236}">
                <a16:creationId xmlns:a16="http://schemas.microsoft.com/office/drawing/2014/main" id="{679D4A10-6A01-73C0-F3DC-DB8FCB23D99D}"/>
              </a:ext>
            </a:extLst>
          </p:cNvPr>
          <p:cNvSpPr/>
          <p:nvPr/>
        </p:nvSpPr>
        <p:spPr>
          <a:xfrm>
            <a:off x="4873537" y="1282702"/>
            <a:ext cx="2228400" cy="4590000"/>
          </a:xfrm>
          <a:prstGeom prst="roundRect">
            <a:avLst>
              <a:gd name="adj" fmla="val 6555"/>
            </a:avLst>
          </a:prstGeom>
          <a:solidFill>
            <a:schemeClr val="bg1"/>
          </a:solidFill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de-DE" sz="2000" dirty="0">
              <a:solidFill>
                <a:schemeClr val="accent5">
                  <a:lumMod val="60000"/>
                  <a:lumOff val="4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" name="Rectangle : coins arrondis 3">
            <a:extLst>
              <a:ext uri="{FF2B5EF4-FFF2-40B4-BE49-F238E27FC236}">
                <a16:creationId xmlns:a16="http://schemas.microsoft.com/office/drawing/2014/main" id="{932CD1E2-8B80-9CCD-DFC2-0D333D6F7FEA}"/>
              </a:ext>
            </a:extLst>
          </p:cNvPr>
          <p:cNvSpPr/>
          <p:nvPr/>
        </p:nvSpPr>
        <p:spPr>
          <a:xfrm>
            <a:off x="7210339" y="1282702"/>
            <a:ext cx="2228400" cy="4590000"/>
          </a:xfrm>
          <a:prstGeom prst="roundRect">
            <a:avLst>
              <a:gd name="adj" fmla="val 6555"/>
            </a:avLst>
          </a:prstGeom>
          <a:solidFill>
            <a:schemeClr val="bg1"/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de-DE" sz="2200" dirty="0">
              <a:solidFill>
                <a:schemeClr val="accent5">
                  <a:lumMod val="7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7" name="Rectangle : coins arrondis 3">
            <a:extLst>
              <a:ext uri="{FF2B5EF4-FFF2-40B4-BE49-F238E27FC236}">
                <a16:creationId xmlns:a16="http://schemas.microsoft.com/office/drawing/2014/main" id="{4BD8067A-FA25-8CBA-08C5-6E7765991AFB}"/>
              </a:ext>
            </a:extLst>
          </p:cNvPr>
          <p:cNvSpPr/>
          <p:nvPr/>
        </p:nvSpPr>
        <p:spPr>
          <a:xfrm>
            <a:off x="9547139" y="1282699"/>
            <a:ext cx="2228400" cy="4590000"/>
          </a:xfrm>
          <a:prstGeom prst="roundRect">
            <a:avLst>
              <a:gd name="adj" fmla="val 6555"/>
            </a:avLst>
          </a:prstGeom>
          <a:solidFill>
            <a:schemeClr val="bg1"/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de-DE" sz="2200" dirty="0">
              <a:solidFill>
                <a:schemeClr val="accent5">
                  <a:lumMod val="5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9" name="Rectangle : coins arrondis 3">
            <a:extLst>
              <a:ext uri="{FF2B5EF4-FFF2-40B4-BE49-F238E27FC236}">
                <a16:creationId xmlns:a16="http://schemas.microsoft.com/office/drawing/2014/main" id="{A0A59D49-B216-B441-572A-E7DF5DB612B2}"/>
              </a:ext>
            </a:extLst>
          </p:cNvPr>
          <p:cNvSpPr/>
          <p:nvPr/>
        </p:nvSpPr>
        <p:spPr>
          <a:xfrm>
            <a:off x="203200" y="1358903"/>
            <a:ext cx="2055600" cy="4424391"/>
          </a:xfrm>
          <a:prstGeom prst="roundRect">
            <a:avLst>
              <a:gd name="adj" fmla="val 6555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1600" b="1" u="sng" dirty="0">
                <a:solidFill>
                  <a:schemeClr val="accent5">
                    <a:lumMod val="5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Studienorganisation</a:t>
            </a:r>
          </a:p>
          <a:p>
            <a:pPr algn="ctr"/>
            <a:endParaRPr lang="de-DE" sz="800" b="1" dirty="0">
              <a:solidFill>
                <a:schemeClr val="accent5">
                  <a:lumMod val="5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pPr>
              <a:spcAft>
                <a:spcPts val="1200"/>
              </a:spcAft>
            </a:pPr>
            <a:r>
              <a:rPr lang="de-DE" sz="1700" b="1" dirty="0">
                <a:solidFill>
                  <a:schemeClr val="accent5">
                    <a:lumMod val="5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u</a:t>
            </a:r>
            <a:r>
              <a:rPr lang="de-DE" sz="1700" dirty="0">
                <a:solidFill>
                  <a:schemeClr val="accent5">
                    <a:lumMod val="5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ngünstige </a:t>
            </a:r>
            <a:r>
              <a:rPr lang="de-DE" sz="1700" dirty="0" err="1">
                <a:solidFill>
                  <a:schemeClr val="accent5">
                    <a:lumMod val="5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Veranstaltg.zeiten</a:t>
            </a:r>
            <a:endParaRPr lang="de-DE" sz="1700" dirty="0">
              <a:solidFill>
                <a:schemeClr val="accent5">
                  <a:lumMod val="5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pPr>
              <a:spcAft>
                <a:spcPts val="1200"/>
              </a:spcAft>
            </a:pPr>
            <a:r>
              <a:rPr lang="de-DE" sz="1700" b="1" dirty="0">
                <a:solidFill>
                  <a:schemeClr val="accent5">
                    <a:lumMod val="5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B</a:t>
            </a:r>
            <a:r>
              <a:rPr lang="de-DE" sz="1700" dirty="0">
                <a:solidFill>
                  <a:schemeClr val="accent5">
                    <a:lumMod val="5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allung von Prüfungsterminen und Abgabefristen</a:t>
            </a:r>
          </a:p>
          <a:p>
            <a:pPr>
              <a:spcAft>
                <a:spcPts val="1200"/>
              </a:spcAft>
            </a:pPr>
            <a:r>
              <a:rPr lang="de-DE" sz="1700" b="1" dirty="0">
                <a:solidFill>
                  <a:schemeClr val="accent5">
                    <a:lumMod val="5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f</a:t>
            </a:r>
            <a:r>
              <a:rPr lang="de-DE" sz="1700" dirty="0">
                <a:solidFill>
                  <a:schemeClr val="accent5">
                    <a:lumMod val="5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ehlende Ersatztermine f. Prüfungen</a:t>
            </a:r>
          </a:p>
          <a:p>
            <a:pPr>
              <a:spcAft>
                <a:spcPts val="1200"/>
              </a:spcAft>
            </a:pPr>
            <a:r>
              <a:rPr lang="de-DE" sz="1700" b="1" dirty="0">
                <a:solidFill>
                  <a:schemeClr val="accent5">
                    <a:lumMod val="5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h</a:t>
            </a:r>
            <a:r>
              <a:rPr lang="de-DE" sz="1700" dirty="0">
                <a:solidFill>
                  <a:schemeClr val="accent5">
                    <a:lumMod val="5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ohe</a:t>
            </a:r>
            <a:r>
              <a:rPr lang="de-DE" sz="1700" b="1" dirty="0">
                <a:solidFill>
                  <a:schemeClr val="accent5">
                    <a:lumMod val="5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de-DE" sz="1700" dirty="0">
                <a:solidFill>
                  <a:schemeClr val="accent5">
                    <a:lumMod val="5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Anforder-</a:t>
            </a:r>
            <a:r>
              <a:rPr lang="de-DE" sz="1700" dirty="0" err="1">
                <a:solidFill>
                  <a:schemeClr val="accent5">
                    <a:lumMod val="5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ungen</a:t>
            </a:r>
            <a:r>
              <a:rPr lang="de-DE" sz="1700" dirty="0">
                <a:solidFill>
                  <a:schemeClr val="accent5">
                    <a:lumMod val="5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 Vollzeit-/ Auslandspraktika</a:t>
            </a:r>
          </a:p>
          <a:p>
            <a:pPr>
              <a:spcAft>
                <a:spcPts val="1200"/>
              </a:spcAft>
            </a:pPr>
            <a:r>
              <a:rPr lang="de-DE" sz="1700" b="1" dirty="0">
                <a:solidFill>
                  <a:schemeClr val="accent5">
                    <a:lumMod val="5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u</a:t>
            </a:r>
            <a:r>
              <a:rPr lang="de-DE" sz="1700" dirty="0">
                <a:solidFill>
                  <a:schemeClr val="accent5">
                    <a:lumMod val="5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nklare Anwesen-</a:t>
            </a:r>
            <a:r>
              <a:rPr lang="de-DE" sz="1700" dirty="0" err="1">
                <a:solidFill>
                  <a:schemeClr val="accent5">
                    <a:lumMod val="5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heitsregeln</a:t>
            </a:r>
            <a:endParaRPr lang="de-DE" sz="1700" dirty="0">
              <a:solidFill>
                <a:schemeClr val="accent5">
                  <a:lumMod val="5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b="1" dirty="0">
              <a:solidFill>
                <a:schemeClr val="accent5">
                  <a:lumMod val="5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0" name="Rectangle : coins arrondis 3">
            <a:extLst>
              <a:ext uri="{FF2B5EF4-FFF2-40B4-BE49-F238E27FC236}">
                <a16:creationId xmlns:a16="http://schemas.microsoft.com/office/drawing/2014/main" id="{645E0360-203E-5F78-8716-0A6F1061597E}"/>
              </a:ext>
            </a:extLst>
          </p:cNvPr>
          <p:cNvSpPr/>
          <p:nvPr/>
        </p:nvSpPr>
        <p:spPr>
          <a:xfrm>
            <a:off x="2592204" y="1374383"/>
            <a:ext cx="2055600" cy="4424400"/>
          </a:xfrm>
          <a:prstGeom prst="roundRect">
            <a:avLst>
              <a:gd name="adj" fmla="val 6555"/>
            </a:avLst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de-DE" sz="1600" b="1" u="sng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Studienfinanzierung</a:t>
            </a:r>
          </a:p>
          <a:p>
            <a:endParaRPr lang="de-DE" sz="1600" b="1" dirty="0">
              <a:solidFill>
                <a:schemeClr val="accent5">
                  <a:lumMod val="7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de-DE" sz="1600" b="1" dirty="0">
              <a:solidFill>
                <a:schemeClr val="accent5">
                  <a:lumMod val="7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de-DE" sz="1600" b="1" dirty="0">
              <a:solidFill>
                <a:schemeClr val="accent5">
                  <a:lumMod val="7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de-DE" sz="1600" b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Z</a:t>
            </a:r>
            <a:r>
              <a:rPr lang="de-DE" sz="1600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weitstudien-gebühren</a:t>
            </a:r>
          </a:p>
          <a:p>
            <a:endParaRPr lang="de-DE" sz="1600" dirty="0">
              <a:solidFill>
                <a:schemeClr val="accent5">
                  <a:lumMod val="7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de-DE" sz="1600" b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K</a:t>
            </a:r>
            <a:r>
              <a:rPr lang="de-DE" sz="1600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osten zusätzliche Kinderbetreuung</a:t>
            </a:r>
          </a:p>
          <a:p>
            <a:endParaRPr lang="de-DE" sz="1700" dirty="0">
              <a:solidFill>
                <a:schemeClr val="accent5">
                  <a:lumMod val="7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1" name="Rectangle : coins arrondis 3">
            <a:extLst>
              <a:ext uri="{FF2B5EF4-FFF2-40B4-BE49-F238E27FC236}">
                <a16:creationId xmlns:a16="http://schemas.microsoft.com/office/drawing/2014/main" id="{40894112-F961-8DF7-4803-CBA4A8224E99}"/>
              </a:ext>
            </a:extLst>
          </p:cNvPr>
          <p:cNvSpPr/>
          <p:nvPr/>
        </p:nvSpPr>
        <p:spPr>
          <a:xfrm>
            <a:off x="4959938" y="1358894"/>
            <a:ext cx="2055600" cy="4424400"/>
          </a:xfrm>
          <a:prstGeom prst="roundRect">
            <a:avLst>
              <a:gd name="adj" fmla="val 6555"/>
            </a:avLst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1600" b="1" u="sng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Wertschätzung und</a:t>
            </a:r>
          </a:p>
          <a:p>
            <a:pPr algn="ctr"/>
            <a:r>
              <a:rPr lang="de-DE" sz="1600" b="1" u="sng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Soziales Miteinander</a:t>
            </a:r>
          </a:p>
          <a:p>
            <a:endParaRPr lang="de-DE" sz="1600" b="1" dirty="0">
              <a:solidFill>
                <a:schemeClr val="accent5">
                  <a:lumMod val="7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de-DE" sz="1600" b="1" dirty="0">
              <a:solidFill>
                <a:schemeClr val="accent5">
                  <a:lumMod val="7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de-DE" sz="1600" b="1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t</a:t>
            </a:r>
            <a:r>
              <a:rPr lang="de-DE" sz="1600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eils fehlende serviceorientierte Haltung</a:t>
            </a:r>
          </a:p>
          <a:p>
            <a:endParaRPr lang="de-DE" sz="1600" dirty="0">
              <a:solidFill>
                <a:schemeClr val="accent5">
                  <a:lumMod val="7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de-DE" sz="1600" dirty="0">
              <a:solidFill>
                <a:schemeClr val="accent5">
                  <a:lumMod val="7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endParaRPr lang="de-DE" sz="1600" b="1" dirty="0">
              <a:solidFill>
                <a:schemeClr val="accent5">
                  <a:lumMod val="7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endParaRPr lang="de-DE" sz="1600" b="1" dirty="0">
              <a:solidFill>
                <a:schemeClr val="accent5">
                  <a:lumMod val="7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2" name="Rectangle : coins arrondis 3">
            <a:extLst>
              <a:ext uri="{FF2B5EF4-FFF2-40B4-BE49-F238E27FC236}">
                <a16:creationId xmlns:a16="http://schemas.microsoft.com/office/drawing/2014/main" id="{84342F77-A89D-4370-62D4-C804F24A66EA}"/>
              </a:ext>
            </a:extLst>
          </p:cNvPr>
          <p:cNvSpPr/>
          <p:nvPr/>
        </p:nvSpPr>
        <p:spPr>
          <a:xfrm>
            <a:off x="7278074" y="1374640"/>
            <a:ext cx="2055600" cy="4424400"/>
          </a:xfrm>
          <a:prstGeom prst="roundRect">
            <a:avLst>
              <a:gd name="adj" fmla="val 6555"/>
            </a:avLst>
          </a:prstGeom>
          <a:solidFill>
            <a:schemeClr val="accent5">
              <a:lumMod val="75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1600" b="1" u="sng" dirty="0">
                <a:solidFill>
                  <a:schemeClr val="accent5">
                    <a:lumMod val="40000"/>
                    <a:lumOff val="6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Infrastruktur</a:t>
            </a:r>
          </a:p>
          <a:p>
            <a:endParaRPr lang="de-DE" sz="1600" dirty="0">
              <a:solidFill>
                <a:schemeClr val="accent5">
                  <a:lumMod val="40000"/>
                  <a:lumOff val="6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de-DE" sz="1600" b="1" dirty="0">
              <a:solidFill>
                <a:schemeClr val="accent5">
                  <a:lumMod val="40000"/>
                  <a:lumOff val="6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de-DE" sz="1600" b="1" dirty="0">
              <a:solidFill>
                <a:schemeClr val="accent5">
                  <a:lumMod val="40000"/>
                  <a:lumOff val="6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de-DE" sz="16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P</a:t>
            </a:r>
            <a:r>
              <a:rPr lang="de-DE" sz="1600" dirty="0">
                <a:solidFill>
                  <a:schemeClr val="accent5">
                    <a:lumMod val="40000"/>
                    <a:lumOff val="6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CB-Belastung</a:t>
            </a:r>
          </a:p>
          <a:p>
            <a:endParaRPr lang="de-DE" sz="1600" dirty="0">
              <a:solidFill>
                <a:schemeClr val="accent5">
                  <a:lumMod val="40000"/>
                  <a:lumOff val="6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de-DE" sz="16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S</a:t>
            </a:r>
            <a:r>
              <a:rPr lang="de-DE" sz="1600" dirty="0">
                <a:solidFill>
                  <a:schemeClr val="accent5">
                    <a:lumMod val="40000"/>
                    <a:lumOff val="6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tudentische Räume </a:t>
            </a:r>
          </a:p>
          <a:p>
            <a:endParaRPr lang="de-DE" sz="1700" dirty="0">
              <a:solidFill>
                <a:schemeClr val="accent5">
                  <a:lumMod val="40000"/>
                  <a:lumOff val="6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3" name="Rectangle : coins arrondis 3">
            <a:extLst>
              <a:ext uri="{FF2B5EF4-FFF2-40B4-BE49-F238E27FC236}">
                <a16:creationId xmlns:a16="http://schemas.microsoft.com/office/drawing/2014/main" id="{C334CF48-CEB8-2F0D-C36F-42FC8421278B}"/>
              </a:ext>
            </a:extLst>
          </p:cNvPr>
          <p:cNvSpPr/>
          <p:nvPr/>
        </p:nvSpPr>
        <p:spPr>
          <a:xfrm>
            <a:off x="9627573" y="1374640"/>
            <a:ext cx="2055600" cy="4424400"/>
          </a:xfrm>
          <a:prstGeom prst="roundRect">
            <a:avLst>
              <a:gd name="adj" fmla="val 6555"/>
            </a:avLst>
          </a:prstGeom>
          <a:solidFill>
            <a:schemeClr val="accent5">
              <a:lumMod val="50000"/>
            </a:schemeClr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1600" b="1" u="sng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Hochschulorgani</a:t>
            </a:r>
            <a:r>
              <a:rPr lang="de-DE" sz="1600" b="1" u="sng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- </a:t>
            </a:r>
            <a:r>
              <a:rPr lang="de-DE" sz="1600" b="1" u="sng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sation</a:t>
            </a:r>
            <a:r>
              <a:rPr lang="de-DE" sz="1600" b="1" u="sng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 / Zuständig-</a:t>
            </a:r>
            <a:r>
              <a:rPr lang="de-DE" sz="1600" b="1" u="sng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keiten</a:t>
            </a:r>
            <a:endParaRPr lang="de-DE" sz="1600" b="1" u="sng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pPr>
              <a:spcAft>
                <a:spcPts val="1200"/>
              </a:spcAft>
            </a:pPr>
            <a:endParaRPr lang="de-DE" sz="600" dirty="0">
              <a:solidFill>
                <a:prstClr val="black"/>
              </a:solidFill>
              <a:latin typeface="Aptos" panose="020B00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de-DE" sz="16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t</a:t>
            </a:r>
            <a:r>
              <a:rPr lang="de-DE" sz="16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eils unklare Zuständigkeiten / Ansprechpartner-</a:t>
            </a:r>
            <a:r>
              <a:rPr lang="de-DE" sz="16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schaften</a:t>
            </a:r>
            <a:r>
              <a:rPr lang="de-DE" sz="16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 (bspw. für Anerkennung v. Studienleistungen)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DE" sz="1700" dirty="0">
              <a:solidFill>
                <a:schemeClr val="accent5">
                  <a:lumMod val="40000"/>
                  <a:lumOff val="6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id="{3325E747-6F85-10EA-2E5D-D85679034383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3913048" y="6419433"/>
            <a:ext cx="4149378" cy="1339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 algn="ctr" defTabSz="829909">
              <a:lnSpc>
                <a:spcPts val="912"/>
              </a:lnSpc>
              <a:defRPr/>
            </a:pPr>
            <a:r>
              <a:rPr lang="de-DE" sz="1400" dirty="0"/>
              <a:t>Gemeinsam Barrieren abbauen </a:t>
            </a:r>
            <a:endParaRPr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15594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hlinkClick r:id="rId4" action="ppaction://hlinksldjump"/>
            <a:extLst>
              <a:ext uri="{FF2B5EF4-FFF2-40B4-BE49-F238E27FC236}">
                <a16:creationId xmlns:a16="http://schemas.microsoft.com/office/drawing/2014/main" id="{2FC335F1-B6C0-4012-BC07-9FAC902D321C}"/>
              </a:ext>
            </a:extLst>
          </p:cNvPr>
          <p:cNvSpPr/>
          <p:nvPr/>
        </p:nvSpPr>
        <p:spPr>
          <a:xfrm>
            <a:off x="120034" y="1282704"/>
            <a:ext cx="2229464" cy="4590000"/>
          </a:xfrm>
          <a:prstGeom prst="roundRect">
            <a:avLst>
              <a:gd name="adj" fmla="val 6555"/>
            </a:avLst>
          </a:prstGeom>
          <a:solidFill>
            <a:schemeClr val="bg1"/>
          </a:solidFill>
          <a:ln w="28575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de-DE" sz="22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24F30C08-6788-D683-864B-7DA8BA0EC89E}"/>
              </a:ext>
            </a:extLst>
          </p:cNvPr>
          <p:cNvSpPr txBox="1"/>
          <p:nvPr/>
        </p:nvSpPr>
        <p:spPr>
          <a:xfrm>
            <a:off x="0" y="383600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solidFill>
                  <a:schemeClr val="bg1"/>
                </a:solidFill>
                <a:latin typeface="Corbel" panose="020B0503020204020204" pitchFamily="34" charset="0"/>
              </a:rPr>
              <a:t>Beispiele für Angebote und „Lösungen“</a:t>
            </a:r>
          </a:p>
        </p:txBody>
      </p:sp>
      <p:sp>
        <p:nvSpPr>
          <p:cNvPr id="3" name="Rectangle : coins arrondis 3">
            <a:extLst>
              <a:ext uri="{FF2B5EF4-FFF2-40B4-BE49-F238E27FC236}">
                <a16:creationId xmlns:a16="http://schemas.microsoft.com/office/drawing/2014/main" id="{B81F20A2-31C0-780F-CFE3-620B942C1E48}"/>
              </a:ext>
            </a:extLst>
          </p:cNvPr>
          <p:cNvSpPr/>
          <p:nvPr/>
        </p:nvSpPr>
        <p:spPr>
          <a:xfrm>
            <a:off x="2502564" y="1282704"/>
            <a:ext cx="2228400" cy="4590000"/>
          </a:xfrm>
          <a:prstGeom prst="roundRect">
            <a:avLst>
              <a:gd name="adj" fmla="val 6555"/>
            </a:avLst>
          </a:prstGeom>
          <a:solidFill>
            <a:schemeClr val="bg1"/>
          </a:solidFill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de-DE" sz="2000" dirty="0">
              <a:solidFill>
                <a:schemeClr val="accent5">
                  <a:lumMod val="40000"/>
                  <a:lumOff val="6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5" name="Rectangle : coins arrondis 3">
            <a:extLst>
              <a:ext uri="{FF2B5EF4-FFF2-40B4-BE49-F238E27FC236}">
                <a16:creationId xmlns:a16="http://schemas.microsoft.com/office/drawing/2014/main" id="{679D4A10-6A01-73C0-F3DC-DB8FCB23D99D}"/>
              </a:ext>
            </a:extLst>
          </p:cNvPr>
          <p:cNvSpPr/>
          <p:nvPr/>
        </p:nvSpPr>
        <p:spPr>
          <a:xfrm>
            <a:off x="4873537" y="1282702"/>
            <a:ext cx="2228400" cy="4590000"/>
          </a:xfrm>
          <a:prstGeom prst="roundRect">
            <a:avLst>
              <a:gd name="adj" fmla="val 6555"/>
            </a:avLst>
          </a:prstGeom>
          <a:solidFill>
            <a:schemeClr val="bg1"/>
          </a:solidFill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de-DE" sz="2000" dirty="0">
              <a:solidFill>
                <a:schemeClr val="accent5">
                  <a:lumMod val="60000"/>
                  <a:lumOff val="4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" name="Rectangle : coins arrondis 3">
            <a:extLst>
              <a:ext uri="{FF2B5EF4-FFF2-40B4-BE49-F238E27FC236}">
                <a16:creationId xmlns:a16="http://schemas.microsoft.com/office/drawing/2014/main" id="{932CD1E2-8B80-9CCD-DFC2-0D333D6F7FEA}"/>
              </a:ext>
            </a:extLst>
          </p:cNvPr>
          <p:cNvSpPr/>
          <p:nvPr/>
        </p:nvSpPr>
        <p:spPr>
          <a:xfrm>
            <a:off x="7210339" y="1282702"/>
            <a:ext cx="2228400" cy="4590000"/>
          </a:xfrm>
          <a:prstGeom prst="roundRect">
            <a:avLst>
              <a:gd name="adj" fmla="val 6555"/>
            </a:avLst>
          </a:prstGeom>
          <a:solidFill>
            <a:schemeClr val="bg1"/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de-DE" sz="2200" dirty="0">
              <a:solidFill>
                <a:schemeClr val="accent5">
                  <a:lumMod val="7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7" name="Rectangle : coins arrondis 3">
            <a:extLst>
              <a:ext uri="{FF2B5EF4-FFF2-40B4-BE49-F238E27FC236}">
                <a16:creationId xmlns:a16="http://schemas.microsoft.com/office/drawing/2014/main" id="{4BD8067A-FA25-8CBA-08C5-6E7765991AFB}"/>
              </a:ext>
            </a:extLst>
          </p:cNvPr>
          <p:cNvSpPr/>
          <p:nvPr/>
        </p:nvSpPr>
        <p:spPr>
          <a:xfrm>
            <a:off x="9547139" y="1282699"/>
            <a:ext cx="2228400" cy="4590000"/>
          </a:xfrm>
          <a:prstGeom prst="roundRect">
            <a:avLst>
              <a:gd name="adj" fmla="val 6555"/>
            </a:avLst>
          </a:prstGeom>
          <a:solidFill>
            <a:schemeClr val="bg1"/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§"/>
            </a:pPr>
            <a:endParaRPr lang="de-DE" sz="2200" dirty="0">
              <a:solidFill>
                <a:schemeClr val="accent5">
                  <a:lumMod val="5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9" name="Rectangle : coins arrondis 3">
            <a:extLst>
              <a:ext uri="{FF2B5EF4-FFF2-40B4-BE49-F238E27FC236}">
                <a16:creationId xmlns:a16="http://schemas.microsoft.com/office/drawing/2014/main" id="{A0A59D49-B216-B441-572A-E7DF5DB612B2}"/>
              </a:ext>
            </a:extLst>
          </p:cNvPr>
          <p:cNvSpPr/>
          <p:nvPr/>
        </p:nvSpPr>
        <p:spPr>
          <a:xfrm>
            <a:off x="203200" y="1358903"/>
            <a:ext cx="2055600" cy="4424391"/>
          </a:xfrm>
          <a:prstGeom prst="roundRect">
            <a:avLst>
              <a:gd name="adj" fmla="val 6555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1600" b="1" u="sng" dirty="0">
                <a:solidFill>
                  <a:schemeClr val="accent5">
                    <a:lumMod val="5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Studienorganisation</a:t>
            </a:r>
          </a:p>
          <a:p>
            <a:pPr algn="ctr"/>
            <a:endParaRPr lang="de-DE" sz="800" b="1" dirty="0">
              <a:solidFill>
                <a:schemeClr val="accent5">
                  <a:lumMod val="5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de-DE" sz="1600" dirty="0">
                <a:solidFill>
                  <a:schemeClr val="accent5">
                    <a:lumMod val="5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Beratung zu den </a:t>
            </a:r>
            <a:r>
              <a:rPr lang="de-DE" sz="1600" dirty="0" err="1">
                <a:solidFill>
                  <a:schemeClr val="accent5">
                    <a:lumMod val="5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Mglk</a:t>
            </a:r>
            <a:r>
              <a:rPr lang="de-DE" sz="1600" dirty="0">
                <a:solidFill>
                  <a:schemeClr val="accent5">
                    <a:lumMod val="5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. die es bereits gibt, z.B. „Härtefall“- regeln bspw. für Seminarplatzvergabe</a:t>
            </a:r>
          </a:p>
          <a:p>
            <a:endParaRPr lang="de-DE" sz="800" dirty="0">
              <a:solidFill>
                <a:schemeClr val="accent5">
                  <a:lumMod val="5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de-DE" sz="1600" dirty="0">
                <a:solidFill>
                  <a:schemeClr val="accent5">
                    <a:lumMod val="5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„Aushandeln“ von Einzelfalllösungen, bspw. extra Prüfungstermine o. „</a:t>
            </a:r>
            <a:r>
              <a:rPr lang="de-DE" sz="1600" dirty="0" err="1">
                <a:solidFill>
                  <a:schemeClr val="accent5">
                    <a:lumMod val="5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Wunsch“termine</a:t>
            </a:r>
            <a:endParaRPr lang="de-DE" sz="1600" dirty="0">
              <a:solidFill>
                <a:schemeClr val="accent5">
                  <a:lumMod val="5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de-DE" sz="1600" dirty="0">
              <a:solidFill>
                <a:schemeClr val="accent5">
                  <a:lumMod val="5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de-DE" sz="800" dirty="0">
              <a:solidFill>
                <a:schemeClr val="accent5">
                  <a:lumMod val="5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0" name="Rectangle : coins arrondis 3">
            <a:extLst>
              <a:ext uri="{FF2B5EF4-FFF2-40B4-BE49-F238E27FC236}">
                <a16:creationId xmlns:a16="http://schemas.microsoft.com/office/drawing/2014/main" id="{645E0360-203E-5F78-8716-0A6F1061597E}"/>
              </a:ext>
            </a:extLst>
          </p:cNvPr>
          <p:cNvSpPr/>
          <p:nvPr/>
        </p:nvSpPr>
        <p:spPr>
          <a:xfrm>
            <a:off x="2592204" y="1374383"/>
            <a:ext cx="2055600" cy="4424400"/>
          </a:xfrm>
          <a:prstGeom prst="roundRect">
            <a:avLst>
              <a:gd name="adj" fmla="val 6555"/>
            </a:avLst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de-DE" sz="1600" b="1" u="sng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Studienfinanzierung</a:t>
            </a:r>
          </a:p>
          <a:p>
            <a:endParaRPr lang="de-DE" sz="800" b="1" dirty="0">
              <a:solidFill>
                <a:schemeClr val="accent5">
                  <a:lumMod val="7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de-DE" sz="1600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Pragmatische Lösungen, Lücken nutzen (bspw. Urlaubssemester aufgrund v. Elternzeit m. Studien-berechtigung)</a:t>
            </a:r>
          </a:p>
          <a:p>
            <a:endParaRPr lang="de-DE" sz="1600" dirty="0">
              <a:solidFill>
                <a:schemeClr val="accent5">
                  <a:lumMod val="7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de-DE" sz="1600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„Notfall“-Unter-stützung ermöglicht für Kinderbetreuung, die zusätzlich in Randzeiten notwendig wird, bspw. i. ISP</a:t>
            </a:r>
          </a:p>
          <a:p>
            <a:endParaRPr lang="de-DE" sz="1700" dirty="0">
              <a:solidFill>
                <a:schemeClr val="accent5">
                  <a:lumMod val="7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1" name="Rectangle : coins arrondis 3">
            <a:extLst>
              <a:ext uri="{FF2B5EF4-FFF2-40B4-BE49-F238E27FC236}">
                <a16:creationId xmlns:a16="http://schemas.microsoft.com/office/drawing/2014/main" id="{40894112-F961-8DF7-4803-CBA4A8224E99}"/>
              </a:ext>
            </a:extLst>
          </p:cNvPr>
          <p:cNvSpPr/>
          <p:nvPr/>
        </p:nvSpPr>
        <p:spPr>
          <a:xfrm>
            <a:off x="4959938" y="1358894"/>
            <a:ext cx="2055600" cy="4424400"/>
          </a:xfrm>
          <a:prstGeom prst="roundRect">
            <a:avLst>
              <a:gd name="adj" fmla="val 6555"/>
            </a:avLst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1600" b="1" u="sng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Wertschätzung und</a:t>
            </a:r>
          </a:p>
          <a:p>
            <a:pPr algn="ctr"/>
            <a:r>
              <a:rPr lang="de-DE" sz="1600" b="1" u="sng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Soziales Miteinander</a:t>
            </a:r>
          </a:p>
          <a:p>
            <a:endParaRPr lang="de-DE" sz="800" dirty="0">
              <a:solidFill>
                <a:schemeClr val="accent5">
                  <a:lumMod val="7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r>
              <a:rPr lang="de-DE" sz="1600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Anlegen eines Elternverteilers,</a:t>
            </a:r>
          </a:p>
          <a:p>
            <a:pPr algn="ctr"/>
            <a:r>
              <a:rPr lang="de-DE" sz="1600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</a:p>
          <a:p>
            <a:pPr algn="ctr"/>
            <a:r>
              <a:rPr lang="de-DE" sz="1600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Anregungen f. Vernetzung</a:t>
            </a:r>
          </a:p>
          <a:p>
            <a:pPr algn="ctr"/>
            <a:endParaRPr lang="de-DE" sz="1600" dirty="0">
              <a:solidFill>
                <a:schemeClr val="accent5">
                  <a:lumMod val="7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algn="ctr"/>
            <a:r>
              <a:rPr lang="de-DE" sz="1600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offene, anerkennende Haltung in der Beratung – lösungsorientiert statt „</a:t>
            </a:r>
            <a:r>
              <a:rPr lang="de-DE" sz="160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Problem“basiert</a:t>
            </a:r>
            <a:r>
              <a:rPr lang="de-DE" sz="1600" dirty="0">
                <a:solidFill>
                  <a:schemeClr val="accent5">
                    <a:lumMod val="75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</a:p>
          <a:p>
            <a:pPr algn="ctr"/>
            <a:endParaRPr lang="de-DE" sz="1600" b="1" dirty="0">
              <a:solidFill>
                <a:schemeClr val="accent5">
                  <a:lumMod val="75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2" name="Rectangle : coins arrondis 3">
            <a:extLst>
              <a:ext uri="{FF2B5EF4-FFF2-40B4-BE49-F238E27FC236}">
                <a16:creationId xmlns:a16="http://schemas.microsoft.com/office/drawing/2014/main" id="{84342F77-A89D-4370-62D4-C804F24A66EA}"/>
              </a:ext>
            </a:extLst>
          </p:cNvPr>
          <p:cNvSpPr/>
          <p:nvPr/>
        </p:nvSpPr>
        <p:spPr>
          <a:xfrm>
            <a:off x="7278074" y="1374640"/>
            <a:ext cx="2055600" cy="4424400"/>
          </a:xfrm>
          <a:prstGeom prst="roundRect">
            <a:avLst>
              <a:gd name="adj" fmla="val 6555"/>
            </a:avLst>
          </a:prstGeom>
          <a:solidFill>
            <a:schemeClr val="accent5">
              <a:lumMod val="75000"/>
            </a:schemeClr>
          </a:solidFill>
          <a:ln w="2857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1600" b="1" u="sng" dirty="0">
                <a:solidFill>
                  <a:schemeClr val="accent5">
                    <a:lumMod val="40000"/>
                    <a:lumOff val="6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Infrastruktur</a:t>
            </a:r>
          </a:p>
          <a:p>
            <a:endParaRPr lang="de-DE" sz="800" b="1" dirty="0">
              <a:solidFill>
                <a:schemeClr val="accent5">
                  <a:lumMod val="40000"/>
                  <a:lumOff val="6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de-DE" sz="16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Umgang m. PCB:</a:t>
            </a:r>
          </a:p>
          <a:p>
            <a:endParaRPr lang="de-DE" sz="800" dirty="0">
              <a:solidFill>
                <a:schemeClr val="accent5">
                  <a:lumMod val="40000"/>
                  <a:lumOff val="6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de-DE" sz="1600" dirty="0">
                <a:solidFill>
                  <a:schemeClr val="accent5">
                    <a:lumMod val="40000"/>
                    <a:lumOff val="6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unterstützend statt fordernd (stillende und schwangere Frauen sind v.a. im Recht und nicht v.a. in der Pflicht )</a:t>
            </a:r>
          </a:p>
          <a:p>
            <a:endParaRPr lang="de-DE" sz="800" dirty="0">
              <a:solidFill>
                <a:schemeClr val="accent5">
                  <a:lumMod val="40000"/>
                  <a:lumOff val="6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de-DE" sz="1600" dirty="0">
                <a:solidFill>
                  <a:schemeClr val="accent5">
                    <a:lumMod val="40000"/>
                    <a:lumOff val="6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       bspw. Angebot anonyme Raumverlegung im ersten Drittel der Schwangerschaft</a:t>
            </a:r>
          </a:p>
          <a:p>
            <a:endParaRPr lang="de-DE" sz="1700" dirty="0">
              <a:solidFill>
                <a:schemeClr val="accent5">
                  <a:lumMod val="40000"/>
                  <a:lumOff val="6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3" name="Rectangle : coins arrondis 3">
            <a:extLst>
              <a:ext uri="{FF2B5EF4-FFF2-40B4-BE49-F238E27FC236}">
                <a16:creationId xmlns:a16="http://schemas.microsoft.com/office/drawing/2014/main" id="{C334CF48-CEB8-2F0D-C36F-42FC8421278B}"/>
              </a:ext>
            </a:extLst>
          </p:cNvPr>
          <p:cNvSpPr/>
          <p:nvPr/>
        </p:nvSpPr>
        <p:spPr>
          <a:xfrm>
            <a:off x="9627573" y="1374640"/>
            <a:ext cx="2055600" cy="4424400"/>
          </a:xfrm>
          <a:prstGeom prst="roundRect">
            <a:avLst>
              <a:gd name="adj" fmla="val 6555"/>
            </a:avLst>
          </a:prstGeom>
          <a:solidFill>
            <a:schemeClr val="accent5">
              <a:lumMod val="50000"/>
            </a:schemeClr>
          </a:solidFill>
          <a:ln w="2857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DE" sz="1600" b="1" u="sng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Hochschul-</a:t>
            </a:r>
          </a:p>
          <a:p>
            <a:pPr algn="ctr"/>
            <a:r>
              <a:rPr lang="de-DE" sz="1600" b="1" u="sng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Organisation / Zuständigkeiten</a:t>
            </a:r>
          </a:p>
          <a:p>
            <a:pPr>
              <a:spcAft>
                <a:spcPts val="1200"/>
              </a:spcAft>
            </a:pPr>
            <a:endParaRPr lang="de-DE" sz="1600" dirty="0">
              <a:solidFill>
                <a:prstClr val="black"/>
              </a:solidFill>
              <a:latin typeface="Aptos" panose="020B0004020202020204" pitchFamily="34" charset="0"/>
            </a:endParaRPr>
          </a:p>
          <a:p>
            <a:r>
              <a:rPr lang="de-DE" sz="1600" dirty="0">
                <a:solidFill>
                  <a:schemeClr val="bg1"/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Serviceorientiertes Agieren: Dinge abnehmen/klären (da wo möglich u. passend)</a:t>
            </a:r>
          </a:p>
          <a:p>
            <a:endParaRPr lang="de-DE" sz="1600" dirty="0">
              <a:solidFill>
                <a:schemeClr val="bg1"/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de-DE" sz="1600" dirty="0">
                <a:solidFill>
                  <a:schemeClr val="bg1"/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eigene Kontakte nutzen</a:t>
            </a:r>
          </a:p>
          <a:p>
            <a:endParaRPr lang="de-DE" sz="1600" dirty="0">
              <a:solidFill>
                <a:schemeClr val="bg1"/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de-DE" sz="1600" dirty="0">
                <a:solidFill>
                  <a:schemeClr val="bg1"/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rPr>
              <a:t>Zuständigkeiten transparent machen und einfordern</a:t>
            </a:r>
          </a:p>
          <a:p>
            <a:endParaRPr lang="de-DE" sz="1700" dirty="0">
              <a:solidFill>
                <a:schemeClr val="accent5">
                  <a:lumMod val="40000"/>
                  <a:lumOff val="60000"/>
                </a:schemeClr>
              </a:solidFill>
              <a:latin typeface="+mj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id="{3325E747-6F85-10EA-2E5D-D85679034383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3913048" y="6419433"/>
            <a:ext cx="4149378" cy="1339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27" algn="ctr" defTabSz="829909">
              <a:lnSpc>
                <a:spcPts val="912"/>
              </a:lnSpc>
              <a:defRPr/>
            </a:pPr>
            <a:r>
              <a:rPr lang="de-DE" sz="1400" dirty="0"/>
              <a:t>Gemeinsam Barrieren abbauen </a:t>
            </a:r>
            <a:endParaRPr sz="1400" dirty="0"/>
          </a:p>
        </p:txBody>
      </p:sp>
      <p:sp>
        <p:nvSpPr>
          <p:cNvPr id="14" name="Pfeil: nach rechts 13">
            <a:extLst>
              <a:ext uri="{FF2B5EF4-FFF2-40B4-BE49-F238E27FC236}">
                <a16:creationId xmlns:a16="http://schemas.microsoft.com/office/drawing/2014/main" id="{9EF5CBDF-52A7-35FB-40FD-EDB9F419A108}"/>
              </a:ext>
            </a:extLst>
          </p:cNvPr>
          <p:cNvSpPr/>
          <p:nvPr/>
        </p:nvSpPr>
        <p:spPr>
          <a:xfrm>
            <a:off x="7401909" y="3814710"/>
            <a:ext cx="258181" cy="161864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6270397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NAV_LEVEL" val="1"/>
  <p:tag name="ARTICULATE_TOC_EXPANDED" val="True"/>
  <p:tag name="ARTICULATE_SLIDE_PRESENTER_GUID" val="06f723b2-2046-4c25-8e2f-35a82861d983"/>
  <p:tag name="ARTICULATE_SLIDE_PAUSE" val="1"/>
  <p:tag name="ARTICULATE_HIDE_SLIDE" val="0"/>
  <p:tag name="ARTICULATE_PLAYER_CONTROL_PREVIOUS" val="False"/>
  <p:tag name="ARTICULATE_PLAYER_CONTROL_NEXT" val="False"/>
  <p:tag name="AUDIO_ID" val="256"/>
  <p:tag name="ARTICULATE_SLIDE_THUMBNAIL_REFRESH" val="1"/>
  <p:tag name="ARTICULATE_USED_LAYOUT" val="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NAV_LEVEL" val="1"/>
  <p:tag name="ARTICULATE_TOC_EXPANDED" val="True"/>
  <p:tag name="ARTICULATE_SLIDE_PRESENTER_GUID" val="06f723b2-2046-4c25-8e2f-35a82861d983"/>
  <p:tag name="ARTICULATE_SLIDE_PAUSE" val="1"/>
  <p:tag name="ARTICULATE_HIDE_SLIDE" val="0"/>
  <p:tag name="ARTICULATE_PLAYER_CONTROL_PREVIOUS" val="False"/>
  <p:tag name="ARTICULATE_PLAYER_CONTROL_NEXT" val="False"/>
  <p:tag name="AUDIO_ID" val="256"/>
  <p:tag name="ARTICULATE_SLIDE_THUMBNAIL_REFRESH" val="1"/>
  <p:tag name="ARTICULATE_USED_LAYOUT" val="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NAV_LEVEL" val="1"/>
  <p:tag name="ARTICULATE_TOC_EXPANDED" val="True"/>
  <p:tag name="ARTICULATE_SLIDE_PRESENTER_GUID" val="06f723b2-2046-4c25-8e2f-35a82861d983"/>
  <p:tag name="ARTICULATE_SLIDE_PAUSE" val="1"/>
  <p:tag name="ARTICULATE_HIDE_SLIDE" val="0"/>
  <p:tag name="ARTICULATE_PLAYER_CONTROL_PREVIOUS" val="False"/>
  <p:tag name="ARTICULATE_PLAYER_CONTROL_NEXT" val="False"/>
  <p:tag name="AUDIO_ID" val="256"/>
  <p:tag name="ARTICULATE_SLIDE_THUMBNAIL_REFRESH" val="1"/>
  <p:tag name="ARTICULATE_USED_LAYOUT" val="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NAV_LEVEL" val="1"/>
  <p:tag name="ARTICULATE_TOC_EXPANDED" val="True"/>
  <p:tag name="ARTICULATE_SLIDE_PRESENTER_GUID" val="06f723b2-2046-4c25-8e2f-35a82861d983"/>
  <p:tag name="ARTICULATE_SLIDE_PAUSE" val="1"/>
  <p:tag name="ARTICULATE_HIDE_SLIDE" val="0"/>
  <p:tag name="ARTICULATE_PLAYER_CONTROL_PREVIOUS" val="False"/>
  <p:tag name="ARTICULATE_PLAYER_CONTROL_NEXT" val="False"/>
  <p:tag name="AUDIO_ID" val="256"/>
  <p:tag name="ARTICULATE_SLIDE_THUMBNAIL_REFRESH" val="1"/>
  <p:tag name="ARTICULATE_USED_LAYOUT" val="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NAV_LEVEL" val="1"/>
  <p:tag name="ARTICULATE_TOC_EXPANDED" val="True"/>
  <p:tag name="ARTICULATE_SLIDE_PRESENTER_GUID" val="06f723b2-2046-4c25-8e2f-35a82861d983"/>
  <p:tag name="ARTICULATE_SLIDE_PAUSE" val="1"/>
  <p:tag name="ARTICULATE_HIDE_SLIDE" val="0"/>
  <p:tag name="ARTICULATE_PLAYER_CONTROL_PREVIOUS" val="False"/>
  <p:tag name="ARTICULATE_PLAYER_CONTROL_NEXT" val="False"/>
  <p:tag name="AUDIO_ID" val="256"/>
  <p:tag name="ARTICULATE_SLIDE_THUMBNAIL_REFRESH" val="1"/>
  <p:tag name="ARTICULATE_USED_LAYOUT" val="7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551</Words>
  <Application>Microsoft Office PowerPoint</Application>
  <PresentationFormat>Breitbild</PresentationFormat>
  <Paragraphs>186</Paragraphs>
  <Slides>9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9</vt:i4>
      </vt:variant>
    </vt:vector>
  </HeadingPairs>
  <TitlesOfParts>
    <vt:vector size="16" baseType="lpstr">
      <vt:lpstr>Aptos</vt:lpstr>
      <vt:lpstr>Arial</vt:lpstr>
      <vt:lpstr>Calibri</vt:lpstr>
      <vt:lpstr>Corbel</vt:lpstr>
      <vt:lpstr>Wingdings</vt:lpstr>
      <vt:lpstr>1_Office Theme</vt:lpstr>
      <vt:lpstr>2_Office Theme</vt:lpstr>
      <vt:lpstr>PowerPoint-Präsentation</vt:lpstr>
      <vt:lpstr>Was macht eigentlich die Stabsstelle Gleichstellung?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Pädagogische Hochschule Freiburg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Leona Cordi</dc:creator>
  <cp:lastModifiedBy>Leona Cordi</cp:lastModifiedBy>
  <cp:revision>68</cp:revision>
  <dcterms:created xsi:type="dcterms:W3CDTF">2021-06-15T07:46:17Z</dcterms:created>
  <dcterms:modified xsi:type="dcterms:W3CDTF">2024-07-23T07:00:09Z</dcterms:modified>
</cp:coreProperties>
</file>